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473" r:id="rId3"/>
    <p:sldId id="429" r:id="rId4"/>
    <p:sldId id="430" r:id="rId5"/>
    <p:sldId id="431" r:id="rId6"/>
    <p:sldId id="432" r:id="rId7"/>
    <p:sldId id="433" r:id="rId8"/>
    <p:sldId id="435" r:id="rId9"/>
    <p:sldId id="463" r:id="rId10"/>
    <p:sldId id="464" r:id="rId11"/>
    <p:sldId id="465" r:id="rId12"/>
    <p:sldId id="466" r:id="rId13"/>
    <p:sldId id="467" r:id="rId14"/>
    <p:sldId id="469" r:id="rId15"/>
    <p:sldId id="472" r:id="rId16"/>
    <p:sldId id="437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506" r:id="rId29"/>
    <p:sldId id="507" r:id="rId30"/>
    <p:sldId id="508" r:id="rId31"/>
    <p:sldId id="485" r:id="rId32"/>
    <p:sldId id="486" r:id="rId33"/>
    <p:sldId id="487" r:id="rId34"/>
    <p:sldId id="488" r:id="rId35"/>
    <p:sldId id="489" r:id="rId36"/>
    <p:sldId id="509" r:id="rId37"/>
    <p:sldId id="490" r:id="rId38"/>
    <p:sldId id="491" r:id="rId39"/>
    <p:sldId id="492" r:id="rId40"/>
    <p:sldId id="493" r:id="rId41"/>
    <p:sldId id="494" r:id="rId42"/>
    <p:sldId id="502" r:id="rId43"/>
    <p:sldId id="514" r:id="rId44"/>
    <p:sldId id="504" r:id="rId45"/>
    <p:sldId id="510" r:id="rId46"/>
    <p:sldId id="512" r:id="rId47"/>
    <p:sldId id="520" r:id="rId48"/>
    <p:sldId id="521" r:id="rId49"/>
    <p:sldId id="522" r:id="rId50"/>
    <p:sldId id="515" r:id="rId51"/>
    <p:sldId id="516" r:id="rId52"/>
    <p:sldId id="517" r:id="rId53"/>
    <p:sldId id="427" r:id="rId54"/>
  </p:sldIdLst>
  <p:sldSz cx="10160000" cy="7621588"/>
  <p:notesSz cx="6797675" cy="9926638"/>
  <p:defaultTextStyle>
    <a:defPPr>
      <a:defRPr lang="pt-BR"/>
    </a:defPPr>
    <a:lvl1pPr marL="0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212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424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8635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4847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058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7270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3482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29695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0066"/>
    <a:srgbClr val="0066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70" d="100"/>
          <a:sy n="70" d="100"/>
        </p:scale>
        <p:origin x="-1212" y="-324"/>
      </p:cViewPr>
      <p:guideLst>
        <p:guide orient="horz" pos="2401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3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793"/>
          </a:xfrm>
          <a:prstGeom prst="rect">
            <a:avLst/>
          </a:prstGeom>
        </p:spPr>
        <p:txBody>
          <a:bodyPr vert="horz" lIns="88215" tIns="44108" rIns="88215" bIns="44108" rtlCol="0"/>
          <a:lstStyle>
            <a:lvl1pPr algn="l">
              <a:defRPr sz="1100"/>
            </a:lvl1pPr>
          </a:lstStyle>
          <a:p>
            <a:endParaRPr lang="es-ES_tradn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295" y="1"/>
            <a:ext cx="2945862" cy="495793"/>
          </a:xfrm>
          <a:prstGeom prst="rect">
            <a:avLst/>
          </a:prstGeom>
        </p:spPr>
        <p:txBody>
          <a:bodyPr vert="horz" lIns="88215" tIns="44108" rIns="88215" bIns="44108" rtlCol="0"/>
          <a:lstStyle>
            <a:lvl1pPr algn="r">
              <a:defRPr sz="1100"/>
            </a:lvl1pPr>
          </a:lstStyle>
          <a:p>
            <a:fld id="{CF218A17-6685-4143-9BB8-A0D7A44FF256}" type="datetimeFigureOut">
              <a:rPr lang="es-ES_tradnl" smtClean="0"/>
              <a:t>21/08/2013</a:t>
            </a:fld>
            <a:endParaRPr lang="es-ES_tradnl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306"/>
            <a:ext cx="2945862" cy="495793"/>
          </a:xfrm>
          <a:prstGeom prst="rect">
            <a:avLst/>
          </a:prstGeom>
        </p:spPr>
        <p:txBody>
          <a:bodyPr vert="horz" lIns="88215" tIns="44108" rIns="88215" bIns="44108" rtlCol="0" anchor="b"/>
          <a:lstStyle>
            <a:lvl1pPr algn="l">
              <a:defRPr sz="1100"/>
            </a:lvl1pPr>
          </a:lstStyle>
          <a:p>
            <a:endParaRPr lang="es-ES_tradnl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295" y="9429306"/>
            <a:ext cx="2945862" cy="495793"/>
          </a:xfrm>
          <a:prstGeom prst="rect">
            <a:avLst/>
          </a:prstGeom>
        </p:spPr>
        <p:txBody>
          <a:bodyPr vert="horz" lIns="88215" tIns="44108" rIns="88215" bIns="44108" rtlCol="0" anchor="b"/>
          <a:lstStyle>
            <a:lvl1pPr algn="r">
              <a:defRPr sz="1100"/>
            </a:lvl1pPr>
          </a:lstStyle>
          <a:p>
            <a:fld id="{7B632A17-B013-4965-A6DD-D2127EC614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935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3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r">
              <a:defRPr sz="1200"/>
            </a:lvl1pPr>
          </a:lstStyle>
          <a:p>
            <a:fld id="{0075EB87-9E95-4CDA-A5DF-FFBA970B7E7E}" type="datetimeFigureOut">
              <a:rPr lang="es-ES_tradnl" smtClean="0"/>
              <a:t>21/08/2013</a:t>
            </a:fld>
            <a:endParaRPr lang="es-ES_tradnl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5" tIns="47777" rIns="95555" bIns="47777" rtlCol="0" anchor="ctr"/>
          <a:lstStyle/>
          <a:p>
            <a:endParaRPr lang="es-ES_tradnl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5" tIns="47777" rIns="95555" bIns="47777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3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3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r">
              <a:defRPr sz="1200"/>
            </a:lvl1pPr>
          </a:lstStyle>
          <a:p>
            <a:fld id="{77F82FC5-D9FC-4F3F-93B1-2A78D1D3D7F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400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506" indent="-2905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317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7243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2170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95EF7A2-E2AE-4461-B986-B5246AA3019E}" type="slidenum">
              <a:rPr lang="pt-BR" smtClean="0"/>
              <a:pPr eaLnBrk="1" hangingPunct="1"/>
              <a:t>3</a:t>
            </a:fld>
            <a:endParaRPr lang="pt-B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506" indent="-2905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317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7243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2170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17FD011-E161-4C58-B4C4-FDDC09E97907}" type="slidenum">
              <a:rPr lang="pt-BR" smtClean="0"/>
              <a:pPr eaLnBrk="1" hangingPunct="1"/>
              <a:t>12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506" indent="-2905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317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7243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2170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41B458-720C-487C-A268-1450F6EECDF2}" type="slidenum">
              <a:rPr lang="pt-BR" smtClean="0"/>
              <a:pPr eaLnBrk="1" hangingPunct="1"/>
              <a:t>13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506" indent="-2905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317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7243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2170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5F9B286-444A-4433-A8F4-AC5CB5A0ACE8}" type="slidenum">
              <a:rPr lang="pt-BR" smtClean="0"/>
              <a:pPr eaLnBrk="1" hangingPunct="1"/>
              <a:t>14</a:t>
            </a:fld>
            <a:endParaRPr lang="pt-B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506" indent="-2905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317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7243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2170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63937B6-DF43-4E38-BD7D-BCD80C468FF4}" type="slidenum">
              <a:rPr lang="pt-BR" smtClean="0"/>
              <a:pPr eaLnBrk="1" hangingPunct="1"/>
              <a:t>15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6" tIns="46489" rIns="92976" bIns="46489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778B59F-EBF7-4588-8E90-34B3FA2A070F}" type="slidenum">
              <a:rPr lang="pt-BR" sz="1200"/>
              <a:pPr algn="r" eaLnBrk="1" hangingPunct="1"/>
              <a:t>17</a:t>
            </a:fld>
            <a:endParaRPr lang="pt-BR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506" indent="-2905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317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7243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2170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178221-ECEC-4BCD-A00E-2CEF6D7CFB83}" type="slidenum">
              <a:rPr lang="pt-BR" smtClean="0"/>
              <a:pPr eaLnBrk="1" hangingPunct="1"/>
              <a:t>18</a:t>
            </a:fld>
            <a:endParaRPr 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506" indent="-2905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317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7243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2170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6FA054-31C5-4E42-AB00-3CE3DC0B92DE}" type="slidenum">
              <a:rPr lang="pt-BR" smtClean="0"/>
              <a:pPr eaLnBrk="1" hangingPunct="1"/>
              <a:t>19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Falta inserir dado sobre empresas no brasil com GRI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506" indent="-2905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317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7243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2170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AE2E4A-67C3-4119-B81B-CCD2AF906C98}" type="slidenum">
              <a:rPr lang="pt-BR" smtClean="0"/>
              <a:pPr eaLnBrk="1" hangingPunct="1"/>
              <a:t>20</a:t>
            </a:fld>
            <a:endParaRPr lang="pt-B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1538" y="733425"/>
            <a:ext cx="4997450" cy="3748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49" y="4725495"/>
            <a:ext cx="5038462" cy="4484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506" indent="-2905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317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7243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2170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A97D74A-CFAA-4E18-8E02-97EF5A450F39}" type="slidenum">
              <a:rPr lang="pt-BR" smtClean="0"/>
              <a:pPr eaLnBrk="1" hangingPunct="1"/>
              <a:t>21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506" indent="-2905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317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7243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2170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6662534-B2F5-4407-B329-25CD8288E4D6}" type="slidenum">
              <a:rPr lang="pt-BR" smtClean="0"/>
              <a:pPr eaLnBrk="1" hangingPunct="1"/>
              <a:t>22</a:t>
            </a:fld>
            <a:endParaRPr lang="pt-B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23900"/>
            <a:ext cx="5041900" cy="3783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16" y="4747899"/>
            <a:ext cx="5003844" cy="44273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61" tIns="46481" rIns="92961" bIns="46481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506" indent="-2905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317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7243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2170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B036C54-B7BF-4BB4-A495-2F8E6B58EF11}" type="slidenum">
              <a:rPr lang="pt-BR" smtClean="0"/>
              <a:pPr eaLnBrk="1" hangingPunct="1"/>
              <a:t>42</a:t>
            </a:fld>
            <a:endParaRPr lang="pt-B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715154"/>
            <a:ext cx="5434993" cy="4468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23900"/>
            <a:ext cx="5041900" cy="3783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16" y="4747899"/>
            <a:ext cx="5003844" cy="44273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61" tIns="46481" rIns="92961" bIns="46481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23900"/>
            <a:ext cx="5041900" cy="3783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16" y="4747899"/>
            <a:ext cx="5003844" cy="44273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61" tIns="46481" rIns="92961" bIns="46481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61" tIns="46481" rIns="92961" bIns="46481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8"/>
            <a:ext cx="5438140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61" tIns="46481" rIns="92961" bIns="46481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6" tIns="46489" rIns="92976" bIns="46489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C50EDD5-877A-4F9A-B8F0-6671658C33EA}" type="slidenum">
              <a:rPr lang="pt-BR" sz="1200"/>
              <a:pPr algn="r" eaLnBrk="1" hangingPunct="1"/>
              <a:t>9</a:t>
            </a:fld>
            <a:endParaRPr lang="pt-BR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506" indent="-2905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317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7243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2170" indent="-232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CFC27A7-0B16-49D7-9BA2-7ADDC0F67A66}" type="slidenum">
              <a:rPr lang="pt-BR" smtClean="0"/>
              <a:pPr eaLnBrk="1" hangingPunct="1"/>
              <a:t>10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2950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715154"/>
            <a:ext cx="5434993" cy="4468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367638"/>
            <a:ext cx="8636000" cy="163370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18900"/>
            <a:ext cx="7112000" cy="1947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1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7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3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69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66000" y="305221"/>
            <a:ext cx="2286000" cy="65030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1" y="305221"/>
            <a:ext cx="6688667" cy="65030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60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5217"/>
            <a:ext cx="9144000" cy="127026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508000" y="1778371"/>
            <a:ext cx="9144000" cy="5029896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08000" y="6940585"/>
            <a:ext cx="2370667" cy="52927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71334" y="6940585"/>
            <a:ext cx="3217333" cy="529277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281333" y="6940585"/>
            <a:ext cx="2370667" cy="52927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B04811-1748-4FCE-960B-067008094A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48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48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570" y="4897580"/>
            <a:ext cx="8636000" cy="1513733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2570" y="3230356"/>
            <a:ext cx="8636000" cy="16672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6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24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98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64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31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97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63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29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37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8000" y="1778372"/>
            <a:ext cx="4487333" cy="502989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64668" y="1778372"/>
            <a:ext cx="4487333" cy="502989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21/08/2013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39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706037"/>
            <a:ext cx="4489098" cy="7109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212" indent="0">
              <a:buNone/>
              <a:defRPr sz="2000" b="1"/>
            </a:lvl2pPr>
            <a:lvl3pPr marL="932424" indent="0">
              <a:buNone/>
              <a:defRPr sz="1800" b="1"/>
            </a:lvl3pPr>
            <a:lvl4pPr marL="1398635" indent="0">
              <a:buNone/>
              <a:defRPr sz="1700" b="1"/>
            </a:lvl4pPr>
            <a:lvl5pPr marL="1864847" indent="0">
              <a:buNone/>
              <a:defRPr sz="1700" b="1"/>
            </a:lvl5pPr>
            <a:lvl6pPr marL="2331058" indent="0">
              <a:buNone/>
              <a:defRPr sz="1700" b="1"/>
            </a:lvl6pPr>
            <a:lvl7pPr marL="2797270" indent="0">
              <a:buNone/>
              <a:defRPr sz="1700" b="1"/>
            </a:lvl7pPr>
            <a:lvl8pPr marL="3263482" indent="0">
              <a:buNone/>
              <a:defRPr sz="1700" b="1"/>
            </a:lvl8pPr>
            <a:lvl9pPr marL="3729695" indent="0">
              <a:buNone/>
              <a:defRPr sz="17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8000" y="2417032"/>
            <a:ext cx="4489098" cy="4391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61144" y="1706037"/>
            <a:ext cx="4490861" cy="7109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212" indent="0">
              <a:buNone/>
              <a:defRPr sz="2000" b="1"/>
            </a:lvl2pPr>
            <a:lvl3pPr marL="932424" indent="0">
              <a:buNone/>
              <a:defRPr sz="1800" b="1"/>
            </a:lvl3pPr>
            <a:lvl4pPr marL="1398635" indent="0">
              <a:buNone/>
              <a:defRPr sz="1700" b="1"/>
            </a:lvl4pPr>
            <a:lvl5pPr marL="1864847" indent="0">
              <a:buNone/>
              <a:defRPr sz="1700" b="1"/>
            </a:lvl5pPr>
            <a:lvl6pPr marL="2331058" indent="0">
              <a:buNone/>
              <a:defRPr sz="1700" b="1"/>
            </a:lvl6pPr>
            <a:lvl7pPr marL="2797270" indent="0">
              <a:buNone/>
              <a:defRPr sz="1700" b="1"/>
            </a:lvl7pPr>
            <a:lvl8pPr marL="3263482" indent="0">
              <a:buNone/>
              <a:defRPr sz="1700" b="1"/>
            </a:lvl8pPr>
            <a:lvl9pPr marL="3729695" indent="0">
              <a:buNone/>
              <a:defRPr sz="17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61144" y="2417032"/>
            <a:ext cx="4490861" cy="4391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21/08/2013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56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21/08/2013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58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21/08/2013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38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4" y="303453"/>
            <a:ext cx="3342570" cy="1291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2279" y="303457"/>
            <a:ext cx="5679722" cy="650481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4" y="1594893"/>
            <a:ext cx="3342570" cy="5213378"/>
          </a:xfrm>
        </p:spPr>
        <p:txBody>
          <a:bodyPr/>
          <a:lstStyle>
            <a:lvl1pPr marL="0" indent="0">
              <a:buNone/>
              <a:defRPr sz="1400"/>
            </a:lvl1pPr>
            <a:lvl2pPr marL="466212" indent="0">
              <a:buNone/>
              <a:defRPr sz="1200"/>
            </a:lvl2pPr>
            <a:lvl3pPr marL="932424" indent="0">
              <a:buNone/>
              <a:defRPr sz="1100"/>
            </a:lvl3pPr>
            <a:lvl4pPr marL="1398635" indent="0">
              <a:buNone/>
              <a:defRPr sz="1000"/>
            </a:lvl4pPr>
            <a:lvl5pPr marL="1864847" indent="0">
              <a:buNone/>
              <a:defRPr sz="1000"/>
            </a:lvl5pPr>
            <a:lvl6pPr marL="2331058" indent="0">
              <a:buNone/>
              <a:defRPr sz="1000"/>
            </a:lvl6pPr>
            <a:lvl7pPr marL="2797270" indent="0">
              <a:buNone/>
              <a:defRPr sz="1000"/>
            </a:lvl7pPr>
            <a:lvl8pPr marL="3263482" indent="0">
              <a:buNone/>
              <a:defRPr sz="1000"/>
            </a:lvl8pPr>
            <a:lvl9pPr marL="3729695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21/08/2013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49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431" y="5335114"/>
            <a:ext cx="6096000" cy="6298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91431" y="681004"/>
            <a:ext cx="6096000" cy="4572953"/>
          </a:xfrm>
        </p:spPr>
        <p:txBody>
          <a:bodyPr/>
          <a:lstStyle>
            <a:lvl1pPr marL="0" indent="0">
              <a:buNone/>
              <a:defRPr sz="3200"/>
            </a:lvl1pPr>
            <a:lvl2pPr marL="466212" indent="0">
              <a:buNone/>
              <a:defRPr sz="2900"/>
            </a:lvl2pPr>
            <a:lvl3pPr marL="932424" indent="0">
              <a:buNone/>
              <a:defRPr sz="2400"/>
            </a:lvl3pPr>
            <a:lvl4pPr marL="1398635" indent="0">
              <a:buNone/>
              <a:defRPr sz="2000"/>
            </a:lvl4pPr>
            <a:lvl5pPr marL="1864847" indent="0">
              <a:buNone/>
              <a:defRPr sz="2000"/>
            </a:lvl5pPr>
            <a:lvl6pPr marL="2331058" indent="0">
              <a:buNone/>
              <a:defRPr sz="2000"/>
            </a:lvl6pPr>
            <a:lvl7pPr marL="2797270" indent="0">
              <a:buNone/>
              <a:defRPr sz="2000"/>
            </a:lvl7pPr>
            <a:lvl8pPr marL="3263482" indent="0">
              <a:buNone/>
              <a:defRPr sz="2000"/>
            </a:lvl8pPr>
            <a:lvl9pPr marL="3729695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91431" y="5964954"/>
            <a:ext cx="6096000" cy="894478"/>
          </a:xfrm>
        </p:spPr>
        <p:txBody>
          <a:bodyPr/>
          <a:lstStyle>
            <a:lvl1pPr marL="0" indent="0">
              <a:buNone/>
              <a:defRPr sz="1400"/>
            </a:lvl1pPr>
            <a:lvl2pPr marL="466212" indent="0">
              <a:buNone/>
              <a:defRPr sz="1200"/>
            </a:lvl2pPr>
            <a:lvl3pPr marL="932424" indent="0">
              <a:buNone/>
              <a:defRPr sz="1100"/>
            </a:lvl3pPr>
            <a:lvl4pPr marL="1398635" indent="0">
              <a:buNone/>
              <a:defRPr sz="1000"/>
            </a:lvl4pPr>
            <a:lvl5pPr marL="1864847" indent="0">
              <a:buNone/>
              <a:defRPr sz="1000"/>
            </a:lvl5pPr>
            <a:lvl6pPr marL="2331058" indent="0">
              <a:buNone/>
              <a:defRPr sz="1000"/>
            </a:lvl6pPr>
            <a:lvl7pPr marL="2797270" indent="0">
              <a:buNone/>
              <a:defRPr sz="1000"/>
            </a:lvl7pPr>
            <a:lvl8pPr marL="3263482" indent="0">
              <a:buNone/>
              <a:defRPr sz="1000"/>
            </a:lvl8pPr>
            <a:lvl9pPr marL="3729695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21/08/2013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96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08000" y="305219"/>
            <a:ext cx="9144000" cy="1270265"/>
          </a:xfrm>
          <a:prstGeom prst="rect">
            <a:avLst/>
          </a:prstGeom>
        </p:spPr>
        <p:txBody>
          <a:bodyPr vert="horz" lIns="93241" tIns="46622" rIns="93241" bIns="46622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778372"/>
            <a:ext cx="9144000" cy="5029896"/>
          </a:xfrm>
          <a:prstGeom prst="rect">
            <a:avLst/>
          </a:prstGeom>
        </p:spPr>
        <p:txBody>
          <a:bodyPr vert="horz" lIns="93241" tIns="46622" rIns="93241" bIns="46622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8001" y="7064087"/>
            <a:ext cx="2370667" cy="405779"/>
          </a:xfrm>
          <a:prstGeom prst="rect">
            <a:avLst/>
          </a:prstGeom>
        </p:spPr>
        <p:txBody>
          <a:bodyPr vert="horz" lIns="93241" tIns="46622" rIns="93241" bIns="4662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D786-5AF5-49DC-9045-FA446815DB20}" type="datetimeFigureOut">
              <a:rPr lang="pt-BR" smtClean="0"/>
              <a:t>21/08/2013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71335" y="7064087"/>
            <a:ext cx="3217333" cy="405779"/>
          </a:xfrm>
          <a:prstGeom prst="rect">
            <a:avLst/>
          </a:prstGeom>
        </p:spPr>
        <p:txBody>
          <a:bodyPr vert="horz" lIns="93241" tIns="46622" rIns="93241" bIns="4662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81333" y="7064087"/>
            <a:ext cx="2370667" cy="405779"/>
          </a:xfrm>
          <a:prstGeom prst="rect">
            <a:avLst/>
          </a:prstGeom>
        </p:spPr>
        <p:txBody>
          <a:bodyPr vert="horz" lIns="93241" tIns="46622" rIns="93241" bIns="4662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12" y="0"/>
            <a:ext cx="4285488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9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324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658" indent="-349658" algn="l" defTabSz="9324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7594" indent="-291382" algn="l" defTabSz="93242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65530" indent="-233106" algn="l" defTabSz="9324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740" indent="-233106" algn="l" defTabSz="9324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7953" indent="-233106" algn="l" defTabSz="9324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4164" indent="-233106" algn="l" defTabSz="93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378" indent="-233106" algn="l" defTabSz="93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6588" indent="-233106" algn="l" defTabSz="93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2801" indent="-233106" algn="l" defTabSz="93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12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424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635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847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058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270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482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695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globalreporting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f/Piramidesustentabilidade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jpeg"/><Relationship Id="rId3" Type="http://schemas.openxmlformats.org/officeDocument/2006/relationships/slide" Target="slide15.xml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slide" Target="slide12.xml"/><Relationship Id="rId5" Type="http://schemas.openxmlformats.org/officeDocument/2006/relationships/slide" Target="slide16.xml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5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351995" y="5106938"/>
            <a:ext cx="7768520" cy="163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414" tIns="54707" rIns="109414" bIns="54707" anchor="ctr"/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Renata Thereza Fagundes Cunha</a:t>
            </a:r>
          </a:p>
          <a:p>
            <a:pPr algn="ctr"/>
            <a:endParaRPr lang="pt-BR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Gerência de Responsabilidade </a:t>
            </a:r>
            <a:r>
              <a:rPr lang="pt-BR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B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ocial SESI-PR</a:t>
            </a:r>
          </a:p>
          <a:p>
            <a:pPr algn="ctr"/>
            <a:endParaRPr lang="pt-BR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70614" y="1368705"/>
            <a:ext cx="9131282" cy="376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Indicadores </a:t>
            </a:r>
            <a:r>
              <a:rPr lang="pt-BR" sz="3200" b="1" dirty="0" smtClean="0">
                <a:solidFill>
                  <a:schemeClr val="bg1"/>
                </a:solidFill>
              </a:rPr>
              <a:t>de Responsabilidade Social e Sustentabilidade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Ethos </a:t>
            </a:r>
            <a:r>
              <a:rPr lang="pt-BR" sz="3200" b="1" dirty="0">
                <a:solidFill>
                  <a:schemeClr val="bg1"/>
                </a:solidFill>
              </a:rPr>
              <a:t>e </a:t>
            </a:r>
            <a:r>
              <a:rPr lang="pt-BR" sz="3200" b="1" dirty="0" smtClean="0">
                <a:solidFill>
                  <a:schemeClr val="bg1"/>
                </a:solidFill>
              </a:rPr>
              <a:t>GRI</a:t>
            </a: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endParaRPr lang="pt-BR" sz="12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Workshop de Responsabilidade Socioambiental </a:t>
            </a:r>
            <a:r>
              <a:rPr lang="pt-BR" sz="2400" b="1" dirty="0" smtClean="0">
                <a:solidFill>
                  <a:schemeClr val="bg1"/>
                </a:solidFill>
              </a:rPr>
              <a:t>Empresarial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Curitiba, 21 de agosto de 2013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839611" y="2298620"/>
            <a:ext cx="8560153" cy="37035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ctr">
            <a:spAutoFit/>
          </a:bodyPr>
          <a:lstStyle/>
          <a:p>
            <a:pPr marL="381030" indent="-381030" eaLnBrk="0" hangingPunct="0">
              <a:defRPr/>
            </a:pPr>
            <a:endParaRPr lang="pt-BR" b="1">
              <a:solidFill>
                <a:srgbClr val="336600"/>
              </a:solidFill>
              <a:cs typeface="Arial" charset="0"/>
            </a:endParaRPr>
          </a:p>
          <a:p>
            <a:pPr marL="381030" indent="-381030" eaLnBrk="0" hangingPunct="0">
              <a:buFontTx/>
              <a:buAutoNum type="arabicPeriod"/>
              <a:defRPr/>
            </a:pPr>
            <a:r>
              <a:rPr lang="pt-BR" b="1">
                <a:solidFill>
                  <a:srgbClr val="336600"/>
                </a:solidFill>
                <a:cs typeface="Arial" charset="0"/>
              </a:rPr>
              <a:t>Franquias </a:t>
            </a:r>
          </a:p>
          <a:p>
            <a:pPr marL="381030" indent="-381030" eaLnBrk="0" hangingPunct="0">
              <a:buFontTx/>
              <a:buAutoNum type="arabicPeriod"/>
              <a:defRPr/>
            </a:pPr>
            <a:r>
              <a:rPr lang="pt-BR" b="1">
                <a:solidFill>
                  <a:srgbClr val="333333"/>
                </a:solidFill>
                <a:cs typeface="Arial" charset="0"/>
              </a:rPr>
              <a:t>Jornais</a:t>
            </a:r>
          </a:p>
          <a:p>
            <a:pPr marL="381030" indent="-381030" eaLnBrk="0" hangingPunct="0">
              <a:buFontTx/>
              <a:buAutoNum type="arabicPeriod"/>
              <a:defRPr/>
            </a:pPr>
            <a:r>
              <a:rPr lang="pt-BR" b="1">
                <a:solidFill>
                  <a:srgbClr val="336600"/>
                </a:solidFill>
                <a:cs typeface="Arial" charset="0"/>
              </a:rPr>
              <a:t>Financeiro</a:t>
            </a:r>
          </a:p>
          <a:p>
            <a:pPr marL="381030" indent="-381030" eaLnBrk="0" hangingPunct="0">
              <a:buFontTx/>
              <a:buAutoNum type="arabicPeriod"/>
              <a:defRPr/>
            </a:pPr>
            <a:r>
              <a:rPr lang="pt-BR" b="1">
                <a:solidFill>
                  <a:srgbClr val="333333"/>
                </a:solidFill>
                <a:cs typeface="Arial" charset="0"/>
              </a:rPr>
              <a:t>Mineração</a:t>
            </a:r>
          </a:p>
          <a:p>
            <a:pPr marL="381030" indent="-381030" eaLnBrk="0" hangingPunct="0">
              <a:buFontTx/>
              <a:buAutoNum type="arabicPeriod"/>
              <a:defRPr/>
            </a:pPr>
            <a:r>
              <a:rPr lang="pt-BR" b="1">
                <a:solidFill>
                  <a:srgbClr val="336600"/>
                </a:solidFill>
                <a:cs typeface="Arial" charset="0"/>
              </a:rPr>
              <a:t>Papel e Celulose</a:t>
            </a:r>
          </a:p>
          <a:p>
            <a:pPr marL="381030" indent="-381030" eaLnBrk="0" hangingPunct="0">
              <a:buFontTx/>
              <a:buAutoNum type="arabicPeriod"/>
              <a:defRPr/>
            </a:pPr>
            <a:r>
              <a:rPr lang="pt-BR" b="1">
                <a:solidFill>
                  <a:srgbClr val="333333"/>
                </a:solidFill>
                <a:cs typeface="Arial" charset="0"/>
              </a:rPr>
              <a:t>Construção Civil </a:t>
            </a:r>
          </a:p>
          <a:p>
            <a:pPr marL="381030" indent="-381030" eaLnBrk="0" hangingPunct="0">
              <a:buFontTx/>
              <a:buAutoNum type="arabicPeriod"/>
              <a:defRPr/>
            </a:pPr>
            <a:r>
              <a:rPr lang="pt-BR" b="1">
                <a:solidFill>
                  <a:srgbClr val="336600"/>
                </a:solidFill>
                <a:cs typeface="Arial" charset="0"/>
              </a:rPr>
              <a:t>Transporte de Passageiros Terrestres</a:t>
            </a:r>
          </a:p>
          <a:p>
            <a:pPr marL="381030" indent="-381030" eaLnBrk="0" hangingPunct="0">
              <a:buFontTx/>
              <a:buAutoNum type="arabicPeriod"/>
              <a:defRPr/>
            </a:pPr>
            <a:r>
              <a:rPr lang="pt-BR" b="1">
                <a:solidFill>
                  <a:srgbClr val="333333"/>
                </a:solidFill>
                <a:cs typeface="Arial" charset="0"/>
              </a:rPr>
              <a:t>Petróleo e Gás</a:t>
            </a:r>
          </a:p>
          <a:p>
            <a:pPr marL="381030" indent="-381030" eaLnBrk="0" hangingPunct="0">
              <a:buFontTx/>
              <a:buAutoNum type="arabicPeriod"/>
              <a:defRPr/>
            </a:pPr>
            <a:r>
              <a:rPr lang="pt-BR" b="1">
                <a:solidFill>
                  <a:srgbClr val="336600"/>
                </a:solidFill>
                <a:cs typeface="Arial" charset="0"/>
              </a:rPr>
              <a:t>Panificação</a:t>
            </a:r>
          </a:p>
          <a:p>
            <a:pPr marL="381030" indent="-381030" eaLnBrk="0" hangingPunct="0">
              <a:buFontTx/>
              <a:buAutoNum type="arabicPeriod"/>
              <a:defRPr/>
            </a:pPr>
            <a:r>
              <a:rPr lang="pt-BR" b="1">
                <a:solidFill>
                  <a:srgbClr val="333333"/>
                </a:solidFill>
                <a:cs typeface="Arial" charset="0"/>
              </a:rPr>
              <a:t>Restaurante e Bar</a:t>
            </a:r>
          </a:p>
          <a:p>
            <a:pPr marL="381030" indent="-381030" eaLnBrk="0" hangingPunct="0">
              <a:buFontTx/>
              <a:buAutoNum type="arabicPeriod"/>
              <a:defRPr/>
            </a:pPr>
            <a:r>
              <a:rPr lang="pt-BR" b="1">
                <a:solidFill>
                  <a:srgbClr val="336600"/>
                </a:solidFill>
                <a:cs typeface="Arial" charset="0"/>
              </a:rPr>
              <a:t>Varejo </a:t>
            </a:r>
            <a:br>
              <a:rPr lang="pt-BR" b="1">
                <a:solidFill>
                  <a:srgbClr val="336600"/>
                </a:solidFill>
                <a:cs typeface="Arial" charset="0"/>
              </a:rPr>
            </a:br>
            <a:endParaRPr lang="pt-BR">
              <a:solidFill>
                <a:srgbClr val="336600"/>
              </a:solidFill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19793" y="289339"/>
            <a:ext cx="6833306" cy="38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pt-BR" sz="2200" b="1"/>
              <a:t>INDICADORES ETHOS</a:t>
            </a: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1169702"/>
            <a:ext cx="9639653" cy="47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608" tIns="50804" rIns="101608" bIns="50804"/>
          <a:lstStyle/>
          <a:p>
            <a:pPr algn="ctr" eaLnBrk="0" hangingPunct="0"/>
            <a:r>
              <a:rPr lang="pt-BR" sz="2200" b="1"/>
              <a:t>INDICADORES ETHOS de Responsabilidade Social - Setoriais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72" y="2371161"/>
            <a:ext cx="2363611" cy="323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86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20348" y="1570188"/>
            <a:ext cx="9039930" cy="208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/>
          <a:lstStyle/>
          <a:p>
            <a:pPr marL="398671" lvl="2" indent="3528">
              <a:spcBef>
                <a:spcPct val="20000"/>
              </a:spcBef>
              <a:tabLst>
                <a:tab pos="105842" algn="l"/>
              </a:tabLst>
            </a:pPr>
            <a:endParaRPr lang="pt-BR" sz="2200" b="1">
              <a:latin typeface="Trebuchet MS" pitchFamily="34" charset="0"/>
            </a:endParaRPr>
          </a:p>
          <a:p>
            <a:pPr marL="398671" lvl="2" indent="3528">
              <a:spcBef>
                <a:spcPct val="20000"/>
              </a:spcBef>
              <a:tabLst>
                <a:tab pos="105842" algn="l"/>
              </a:tabLst>
            </a:pPr>
            <a:r>
              <a:rPr lang="pt-BR" sz="2200" b="1">
                <a:solidFill>
                  <a:srgbClr val="808000"/>
                </a:solidFill>
                <a:latin typeface="Trebuchet MS" pitchFamily="34" charset="0"/>
              </a:rPr>
              <a:t>Indicadores de Profundidade</a:t>
            </a:r>
            <a:r>
              <a:rPr lang="pt-BR" sz="2200">
                <a:solidFill>
                  <a:srgbClr val="808000"/>
                </a:solidFill>
                <a:latin typeface="Trebuchet MS" pitchFamily="34" charset="0"/>
              </a:rPr>
              <a:t>:</a:t>
            </a:r>
          </a:p>
          <a:p>
            <a:pPr marL="398671" lvl="2" indent="3528">
              <a:lnSpc>
                <a:spcPct val="30000"/>
              </a:lnSpc>
              <a:spcBef>
                <a:spcPct val="20000"/>
              </a:spcBef>
              <a:tabLst>
                <a:tab pos="105842" algn="l"/>
              </a:tabLst>
            </a:pPr>
            <a:endParaRPr lang="pt-BR" sz="2200">
              <a:solidFill>
                <a:srgbClr val="808000"/>
              </a:solidFill>
              <a:latin typeface="Trebuchet MS" pitchFamily="34" charset="0"/>
            </a:endParaRPr>
          </a:p>
          <a:p>
            <a:pPr marL="398671" lvl="2" indent="3528">
              <a:spcBef>
                <a:spcPct val="20000"/>
              </a:spcBef>
              <a:tabLst>
                <a:tab pos="105842" algn="l"/>
              </a:tabLst>
            </a:pPr>
            <a:r>
              <a:rPr lang="pt-BR" b="1">
                <a:solidFill>
                  <a:srgbClr val="003300"/>
                </a:solidFill>
                <a:latin typeface="Trebuchet MS" pitchFamily="34" charset="0"/>
              </a:rPr>
              <a:t>Permitem avaliar o estágio de determinada prática e revelam níveis crescentes de integração de responsabilidade social na gestão da empresa.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9" y="4050733"/>
            <a:ext cx="9325680" cy="189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51933" y="521339"/>
            <a:ext cx="7159624" cy="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ctr"/>
          <a:lstStyle/>
          <a:p>
            <a:pPr algn="ctr"/>
            <a:r>
              <a:rPr lang="pt-BR" sz="3100" b="1" dirty="0">
                <a:solidFill>
                  <a:srgbClr val="333333"/>
                </a:solidFill>
              </a:rPr>
              <a:t>Metodologia ETHOS</a:t>
            </a:r>
          </a:p>
        </p:txBody>
      </p:sp>
    </p:spTree>
    <p:extLst>
      <p:ext uri="{BB962C8B-B14F-4D97-AF65-F5344CB8AC3E}">
        <p14:creationId xmlns:p14="http://schemas.microsoft.com/office/powerpoint/2010/main" val="2497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79098" y="2290005"/>
            <a:ext cx="8960556" cy="152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pt-BR" sz="2200" b="1">
                <a:solidFill>
                  <a:srgbClr val="808000"/>
                </a:solidFill>
                <a:latin typeface="Trebuchet MS" pitchFamily="34" charset="0"/>
              </a:rPr>
              <a:t>Indicadores Binários</a:t>
            </a:r>
            <a:r>
              <a:rPr lang="pt-BR" sz="2200" b="1">
                <a:latin typeface="Trebuchet MS" pitchFamily="34" charset="0"/>
              </a:rPr>
              <a:t> </a:t>
            </a:r>
            <a:r>
              <a:rPr lang="pt-BR" sz="2200" b="1">
                <a:solidFill>
                  <a:srgbClr val="003300"/>
                </a:solidFill>
                <a:latin typeface="Trebuchet MS" pitchFamily="34" charset="0"/>
              </a:rPr>
              <a:t>(sim/ não)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pt-BR" b="1">
                <a:solidFill>
                  <a:srgbClr val="003300"/>
                </a:solidFill>
                <a:latin typeface="Trebuchet MS" pitchFamily="34" charset="0"/>
              </a:rPr>
              <a:t>Contém elementos de validação e aprofundamento do estágio de RSE  apontado e contribuem para a compreensão de quais práticas podem ser incorporadas à gestão dos negócios.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"/>
          <a:stretch>
            <a:fillRect/>
          </a:stretch>
        </p:blipFill>
        <p:spPr bwMode="auto">
          <a:xfrm>
            <a:off x="359834" y="4451220"/>
            <a:ext cx="9121070" cy="130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5464" y="1002482"/>
            <a:ext cx="7159624" cy="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ctr"/>
          <a:lstStyle/>
          <a:p>
            <a:pPr algn="ctr"/>
            <a:r>
              <a:rPr lang="pt-BR" sz="3100" b="1" dirty="0">
                <a:solidFill>
                  <a:srgbClr val="333333"/>
                </a:solidFill>
              </a:rPr>
              <a:t>Metodologia ETHOS</a:t>
            </a:r>
          </a:p>
        </p:txBody>
      </p:sp>
    </p:spTree>
    <p:extLst>
      <p:ext uri="{BB962C8B-B14F-4D97-AF65-F5344CB8AC3E}">
        <p14:creationId xmlns:p14="http://schemas.microsoft.com/office/powerpoint/2010/main" val="6123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20348" y="1970675"/>
            <a:ext cx="9039930" cy="152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pt-BR" sz="2200" b="1">
                <a:solidFill>
                  <a:srgbClr val="808000"/>
                </a:solidFill>
                <a:latin typeface="Trebuchet MS" pitchFamily="34" charset="0"/>
              </a:rPr>
              <a:t>Indicadores Quantitativos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pt-BR" b="1">
                <a:solidFill>
                  <a:srgbClr val="003300"/>
                </a:solidFill>
                <a:latin typeface="Trebuchet MS" pitchFamily="34" charset="0"/>
              </a:rPr>
              <a:t>Servem como suporte na resposta aos Indicadores Ethos. O levantamento desses dados permite uma análise mais objetiva dos resultados da empresa, facilitando a elaboração do Balanço Social.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r="14238"/>
          <a:stretch>
            <a:fillRect/>
          </a:stretch>
        </p:blipFill>
        <p:spPr bwMode="auto">
          <a:xfrm>
            <a:off x="520348" y="4050733"/>
            <a:ext cx="8958791" cy="144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1448" y="756075"/>
            <a:ext cx="7159626" cy="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ctr"/>
          <a:lstStyle/>
          <a:p>
            <a:pPr algn="ctr"/>
            <a:r>
              <a:rPr lang="pt-BR" sz="3100" b="1">
                <a:solidFill>
                  <a:srgbClr val="333333"/>
                </a:solidFill>
              </a:rPr>
              <a:t>Metodologia ETHOS</a:t>
            </a:r>
          </a:p>
        </p:txBody>
      </p:sp>
    </p:spTree>
    <p:extLst>
      <p:ext uri="{BB962C8B-B14F-4D97-AF65-F5344CB8AC3E}">
        <p14:creationId xmlns:p14="http://schemas.microsoft.com/office/powerpoint/2010/main" val="23193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52" y="210394"/>
            <a:ext cx="3681236" cy="277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367671" y="3234730"/>
            <a:ext cx="9608873" cy="376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608" tIns="50804" rIns="101608" bIns="50804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Os Indicadores ETHOS de RS são um referencial para a reflexão e estabelecimento da gestão socialmente responsável de forma estratégica, incorporando iniciativas como Diretrizes para Relatórios de Sustentabilidade (GRI), Metas do Milênio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, ISO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26000, Norma SA 8000, Pacto Global.</a:t>
            </a:r>
          </a:p>
          <a:p>
            <a:pPr eaLnBrk="0" hangingPunct="0">
              <a:buFontTx/>
              <a:buChar char="•"/>
              <a:defRPr/>
            </a:pPr>
            <a:endParaRPr lang="pt-BR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O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questionário da 2ª. Geração, atualmente na Versão 2013, estará disponível para preenchimento a partir de 15 de julho de 2013, no sistema on-line (http://indicadores.ethos.org.br). </a:t>
            </a:r>
            <a:endParaRPr lang="pt-BR" sz="22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O lançamento da 3ª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. Geração (Indicadores Ethos para Negócios Sustentáveis e Responsáveis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) será dia 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04 de setembro de 2013</a:t>
            </a: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pt-BR" sz="22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26628" name="Retângulo 1"/>
          <p:cNvSpPr>
            <a:spLocks noChangeArrowheads="1"/>
          </p:cNvSpPr>
          <p:nvPr/>
        </p:nvSpPr>
        <p:spPr bwMode="auto">
          <a:xfrm>
            <a:off x="359833" y="7205224"/>
            <a:ext cx="3255523" cy="3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608" tIns="50804" rIns="101608" bIns="50804">
            <a:spAutoFit/>
          </a:bodyPr>
          <a:lstStyle/>
          <a:p>
            <a:r>
              <a:rPr lang="pt-BR" b="1"/>
              <a:t>http://indicadores.ethos.org.br </a:t>
            </a:r>
          </a:p>
        </p:txBody>
      </p:sp>
    </p:spTree>
    <p:extLst>
      <p:ext uri="{BB962C8B-B14F-4D97-AF65-F5344CB8AC3E}">
        <p14:creationId xmlns:p14="http://schemas.microsoft.com/office/powerpoint/2010/main" val="595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54" y="1650554"/>
            <a:ext cx="5645315" cy="423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816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14039" y="423422"/>
            <a:ext cx="9345962" cy="697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608" tIns="50804" rIns="101608" bIns="508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80000"/>
              </a:lnSpc>
              <a:spcBef>
                <a:spcPct val="50000"/>
              </a:spcBef>
              <a:buFontTx/>
              <a:buChar char="•"/>
            </a:pPr>
            <a:endParaRPr lang="pt-BR" dirty="0"/>
          </a:p>
          <a:p>
            <a:pPr eaLnBrk="1" hangingPunct="1">
              <a:lnSpc>
                <a:spcPct val="160000"/>
              </a:lnSpc>
              <a:spcBef>
                <a:spcPct val="50000"/>
              </a:spcBef>
              <a:buFontTx/>
              <a:buChar char="•"/>
            </a:pPr>
            <a:r>
              <a:rPr lang="pt-BR" dirty="0"/>
              <a:t>Em 1997, como uma iniciativa da ONG Coalizão por Economias Ambientalmente Responsáveis e do Programa das Nações Unidas para o meio Ambiente.</a:t>
            </a:r>
          </a:p>
          <a:p>
            <a:pPr eaLnBrk="1" hangingPunct="1">
              <a:lnSpc>
                <a:spcPct val="0"/>
              </a:lnSpc>
              <a:spcBef>
                <a:spcPct val="50000"/>
              </a:spcBef>
              <a:buFontTx/>
              <a:buChar char="•"/>
            </a:pPr>
            <a:endParaRPr lang="pt-BR" dirty="0"/>
          </a:p>
          <a:p>
            <a:pPr eaLnBrk="1" hangingPunct="1">
              <a:lnSpc>
                <a:spcPct val="180000"/>
              </a:lnSpc>
              <a:spcBef>
                <a:spcPct val="50000"/>
              </a:spcBef>
              <a:buFontTx/>
              <a:buChar char="•"/>
            </a:pPr>
            <a:r>
              <a:rPr lang="pt-BR" dirty="0"/>
              <a:t>Melhorar a qualidade e a aplicação dos relatórios de sustentabilidade. O GRI dá diretrizes para que as empresas apresentem um balanço econômico, social e ambiental, </a:t>
            </a:r>
            <a:r>
              <a:rPr lang="pt-BR" dirty="0" smtClean="0"/>
              <a:t>além </a:t>
            </a:r>
            <a:r>
              <a:rPr lang="pt-BR" dirty="0"/>
              <a:t>de incentivá-las a estabelecer metas e a informar se elas foram alcançadas ou não.</a:t>
            </a:r>
          </a:p>
          <a:p>
            <a:pPr eaLnBrk="1" hangingPunct="1">
              <a:lnSpc>
                <a:spcPct val="180000"/>
              </a:lnSpc>
              <a:spcBef>
                <a:spcPct val="50000"/>
              </a:spcBef>
              <a:buFontTx/>
              <a:buChar char="•"/>
            </a:pPr>
            <a:r>
              <a:rPr lang="pt-BR" dirty="0" smtClean="0"/>
              <a:t>Pode </a:t>
            </a:r>
            <a:r>
              <a:rPr lang="pt-BR" dirty="0"/>
              <a:t>ser adotada por qualquer empresa. As companhias podem enviar o relatório a GRI para que a instituição analise sua conformidade com as regras e dê retorno sobre seus desempenhos</a:t>
            </a:r>
            <a:r>
              <a:rPr lang="pt-BR" dirty="0" smtClean="0"/>
              <a:t>.</a:t>
            </a:r>
          </a:p>
          <a:p>
            <a:pPr eaLnBrk="1" hangingPunct="1">
              <a:lnSpc>
                <a:spcPct val="180000"/>
              </a:lnSpc>
              <a:spcBef>
                <a:spcPct val="50000"/>
              </a:spcBef>
              <a:buFontTx/>
              <a:buChar char="•"/>
            </a:pPr>
            <a:endParaRPr lang="pt-BR" sz="400" dirty="0"/>
          </a:p>
          <a:p>
            <a:pPr eaLnBrk="1" hangingPunct="1">
              <a:lnSpc>
                <a:spcPct val="0"/>
              </a:lnSpc>
              <a:spcBef>
                <a:spcPct val="50000"/>
              </a:spcBef>
              <a:buFontTx/>
              <a:buChar char="•"/>
            </a:pPr>
            <a:endParaRPr lang="pt-BR" sz="100" dirty="0"/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pt-BR" dirty="0"/>
              <a:t>Natura, Petrobrás, Souza Cruz, Mc </a:t>
            </a:r>
            <a:r>
              <a:rPr lang="pt-BR" dirty="0" err="1"/>
              <a:t>Donald´s</a:t>
            </a:r>
            <a:r>
              <a:rPr lang="pt-BR" dirty="0"/>
              <a:t>, </a:t>
            </a:r>
            <a:r>
              <a:rPr lang="pt-BR" dirty="0" smtClean="0"/>
              <a:t>Sistema FIEP, Usiminas </a:t>
            </a:r>
            <a:r>
              <a:rPr lang="pt-BR" dirty="0"/>
              <a:t>e CPFL, </a:t>
            </a:r>
            <a:r>
              <a:rPr lang="pt-BR" dirty="0" smtClean="0"/>
              <a:t>COPEL, Itaipu </a:t>
            </a:r>
            <a:r>
              <a:rPr lang="pt-BR" dirty="0"/>
              <a:t>Binacional</a:t>
            </a:r>
            <a:r>
              <a:rPr lang="pt-BR" dirty="0" smtClean="0"/>
              <a:t>, </a:t>
            </a:r>
            <a:r>
              <a:rPr lang="pt-BR" dirty="0"/>
              <a:t>O Boticário, FAE, Vale, Votorantim, Grupo MAPFRE BRASIL, Shell, HSBC, Bradesco, </a:t>
            </a:r>
            <a:r>
              <a:rPr lang="pt-BR" dirty="0" err="1"/>
              <a:t>Itau</a:t>
            </a:r>
            <a:r>
              <a:rPr lang="pt-BR" dirty="0"/>
              <a:t>, </a:t>
            </a:r>
            <a:r>
              <a:rPr lang="es-ES_tradnl" dirty="0" err="1"/>
              <a:t>Liberty</a:t>
            </a:r>
            <a:r>
              <a:rPr lang="es-ES_tradnl" dirty="0"/>
              <a:t> </a:t>
            </a:r>
            <a:r>
              <a:rPr lang="es-ES_tradnl" dirty="0" smtClean="0"/>
              <a:t>Global, Symantec </a:t>
            </a:r>
            <a:r>
              <a:rPr lang="es-ES_tradnl" dirty="0" err="1" smtClean="0"/>
              <a:t>Corporation</a:t>
            </a:r>
            <a:r>
              <a:rPr lang="es-ES_tradnl" dirty="0" smtClean="0"/>
              <a:t>, </a:t>
            </a:r>
            <a:r>
              <a:rPr lang="pt-BR" dirty="0" smtClean="0"/>
              <a:t> </a:t>
            </a:r>
            <a:r>
              <a:rPr lang="pt-BR" dirty="0"/>
              <a:t>entre outras, adotam as diretrizes na elaboração de seus balanços. 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931334" y="2286476"/>
            <a:ext cx="931333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608" tIns="50804" rIns="101608" bIns="50804"/>
          <a:lstStyle/>
          <a:p>
            <a:endParaRPr lang="es-ES_tradnl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846668" y="3954534"/>
            <a:ext cx="931333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608" tIns="50804" rIns="101608" bIns="50804"/>
          <a:lstStyle/>
          <a:p>
            <a:endParaRPr lang="es-ES_tradnl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825500" y="5538986"/>
            <a:ext cx="931333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608" tIns="50804" rIns="101608" bIns="50804"/>
          <a:lstStyle/>
          <a:p>
            <a:endParaRPr lang="es-ES_tradnl"/>
          </a:p>
        </p:txBody>
      </p:sp>
      <p:sp>
        <p:nvSpPr>
          <p:cNvPr id="642055" name="Rectangle 7"/>
          <p:cNvSpPr>
            <a:spLocks noChangeArrowheads="1"/>
          </p:cNvSpPr>
          <p:nvPr/>
        </p:nvSpPr>
        <p:spPr bwMode="auto">
          <a:xfrm>
            <a:off x="282187" y="167604"/>
            <a:ext cx="7320139" cy="71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ctr"/>
          <a:lstStyle/>
          <a:p>
            <a:pPr algn="ctr">
              <a:defRPr/>
            </a:pPr>
            <a:r>
              <a:rPr lang="pt-BR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</a:t>
            </a:r>
            <a:r>
              <a:rPr lang="pt-BR" sz="27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Reporting</a:t>
            </a:r>
            <a:r>
              <a:rPr lang="pt-BR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7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Initiative</a:t>
            </a:r>
            <a:r>
              <a:rPr lang="pt-BR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GRI</a:t>
            </a:r>
            <a:endParaRPr lang="pt-BR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 rot="16202500" flipH="1">
            <a:off x="-201472" y="942051"/>
            <a:ext cx="1080699" cy="107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608" tIns="50804" rIns="101608" bIns="508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accent1"/>
                </a:solidFill>
              </a:rPr>
              <a:t>                                                                                                                                                                                               </a:t>
            </a:r>
            <a:r>
              <a:rPr lang="pt-BR" b="1" dirty="0">
                <a:solidFill>
                  <a:schemeClr val="accent1"/>
                </a:solidFill>
              </a:rPr>
              <a:t>Quando </a:t>
            </a:r>
            <a:r>
              <a:rPr lang="pt-BR" b="1" dirty="0" smtClean="0">
                <a:solidFill>
                  <a:schemeClr val="accent1"/>
                </a:solidFill>
              </a:rPr>
              <a:t>   </a:t>
            </a:r>
          </a:p>
          <a:p>
            <a:pPr eaLnBrk="1" hangingPunct="1"/>
            <a:r>
              <a:rPr lang="pt-BR" b="1" dirty="0" smtClean="0">
                <a:solidFill>
                  <a:schemeClr val="accent1"/>
                </a:solidFill>
              </a:rPr>
              <a:t> </a:t>
            </a:r>
            <a:r>
              <a:rPr lang="pt-BR" b="1" dirty="0">
                <a:solidFill>
                  <a:schemeClr val="accent1"/>
                </a:solidFill>
              </a:rPr>
              <a:t>surgiu</a:t>
            </a:r>
            <a:r>
              <a:rPr lang="pt-BR" sz="27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 rot="16202500" flipH="1">
            <a:off x="-301361" y="2759407"/>
            <a:ext cx="1290265" cy="65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608" tIns="50804" rIns="101608" bIns="508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 dirty="0" smtClean="0">
                <a:solidFill>
                  <a:schemeClr val="accent1"/>
                </a:solidFill>
              </a:rPr>
              <a:t>                                                                                                        Objetivos        </a:t>
            </a:r>
            <a:endParaRPr lang="pt-BR" sz="2700" dirty="0">
              <a:solidFill>
                <a:schemeClr val="accent1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 rot="16202500" flipH="1">
            <a:off x="-95204" y="6097805"/>
            <a:ext cx="902789" cy="93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608" tIns="50804" rIns="101608" bIns="508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 dirty="0" smtClean="0">
                <a:solidFill>
                  <a:schemeClr val="accent1"/>
                </a:solidFill>
              </a:rPr>
              <a:t>                                                                                                                Quem                                                                                                       </a:t>
            </a:r>
            <a:r>
              <a:rPr lang="pt-BR" b="1" dirty="0">
                <a:solidFill>
                  <a:schemeClr val="accent1"/>
                </a:solidFill>
              </a:rPr>
              <a:t>adota           </a:t>
            </a:r>
            <a:endParaRPr lang="pt-BR" sz="2700" dirty="0">
              <a:solidFill>
                <a:schemeClr val="accent1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 rot="16202500" flipH="1">
            <a:off x="-287213" y="4282857"/>
            <a:ext cx="1152493" cy="107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608" tIns="50804" rIns="101608" bIns="508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 dirty="0" smtClean="0">
                <a:solidFill>
                  <a:schemeClr val="accent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Como</a:t>
            </a:r>
          </a:p>
          <a:p>
            <a:pPr eaLnBrk="1" hangingPunct="1">
              <a:spcBef>
                <a:spcPct val="50000"/>
              </a:spcBef>
            </a:pPr>
            <a:r>
              <a:rPr lang="pt-BR" b="1" dirty="0">
                <a:solidFill>
                  <a:schemeClr val="accent1"/>
                </a:solidFill>
              </a:rPr>
              <a:t>a</a:t>
            </a:r>
            <a:r>
              <a:rPr lang="pt-BR" b="1" dirty="0" smtClean="0">
                <a:solidFill>
                  <a:schemeClr val="accent1"/>
                </a:solidFill>
              </a:rPr>
              <a:t>derir	</a:t>
            </a:r>
            <a:endParaRPr lang="pt-BR" sz="2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348" y="1810127"/>
            <a:ext cx="8708319" cy="49910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buClr>
                <a:srgbClr val="333399"/>
              </a:buClr>
              <a:buFontTx/>
              <a:buNone/>
            </a:pPr>
            <a:r>
              <a:rPr lang="pt-BR" sz="2700" b="1"/>
              <a:t>MISSÃO</a:t>
            </a:r>
          </a:p>
          <a:p>
            <a:pPr>
              <a:lnSpc>
                <a:spcPct val="130000"/>
              </a:lnSpc>
              <a:buClr>
                <a:srgbClr val="333399"/>
              </a:buClr>
            </a:pPr>
            <a:r>
              <a:rPr lang="pt-BR" sz="2200" b="1"/>
              <a:t>Fazer com que relatórios de sustentabilidade corporativa tenham o mesmo nível de qualidade e importância dos relatórios financeiros.</a:t>
            </a:r>
          </a:p>
          <a:p>
            <a:pPr>
              <a:lnSpc>
                <a:spcPct val="130000"/>
              </a:lnSpc>
              <a:buClr>
                <a:schemeClr val="tx1"/>
              </a:buClr>
            </a:pPr>
            <a:r>
              <a:rPr lang="pt-BR" sz="2200" b="1"/>
              <a:t>Desenhar e melhorar continuamente as diretrizes de relatórios, refletindo as três dimensões de sustentabilidade: econômica, ambiental e social.</a:t>
            </a:r>
          </a:p>
          <a:p>
            <a:pPr>
              <a:lnSpc>
                <a:spcPct val="130000"/>
              </a:lnSpc>
              <a:buClr>
                <a:schemeClr val="tx1"/>
              </a:buClr>
            </a:pPr>
            <a:r>
              <a:rPr lang="pt-BR" sz="2200" b="1"/>
              <a:t>Construir uma instituição global e permanente para administrar as diretrizes.</a:t>
            </a:r>
          </a:p>
          <a:p>
            <a:pPr>
              <a:lnSpc>
                <a:spcPct val="130000"/>
              </a:lnSpc>
              <a:buFontTx/>
              <a:buNone/>
            </a:pPr>
            <a:endParaRPr lang="pt-BR" sz="2200" b="1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270000" y="2032423"/>
            <a:ext cx="7789333" cy="457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14" tIns="51157" rIns="102314" bIns="51157"/>
          <a:lstStyle/>
          <a:p>
            <a:pPr marL="508041" indent="-508041"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§"/>
            </a:pPr>
            <a:endParaRPr lang="es-ES_tradnl" sz="2700">
              <a:latin typeface="Tahoma" pitchFamily="34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158876" y="1009155"/>
            <a:ext cx="7320139" cy="71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ctr"/>
          <a:lstStyle/>
          <a:p>
            <a:pPr algn="ctr"/>
            <a:r>
              <a:rPr lang="pt-BR" sz="2700" b="1">
                <a:solidFill>
                  <a:schemeClr val="tx2"/>
                </a:solidFill>
              </a:rPr>
              <a:t>Global Reporting Initiative GRI</a:t>
            </a:r>
          </a:p>
        </p:txBody>
      </p:sp>
      <p:pic>
        <p:nvPicPr>
          <p:cNvPr id="16389" name="Picture 6" descr="gri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917" y="6130792"/>
            <a:ext cx="1945570" cy="81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3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gri_2002_guidelinesco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210614"/>
            <a:ext cx="2511778" cy="3302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360584" y="6691825"/>
            <a:ext cx="3518959" cy="4596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20000"/>
              </a:spcBef>
            </a:pPr>
            <a:r>
              <a:rPr lang="pt-BR" sz="1600" b="1" i="1">
                <a:latin typeface="Trebuchet MS" pitchFamily="34" charset="0"/>
                <a:hlinkClick r:id="rId4"/>
              </a:rPr>
              <a:t>www.globalreporting.org</a:t>
            </a:r>
            <a:endParaRPr lang="pt-BR" sz="1600" b="1" i="1">
              <a:latin typeface="Trebuchet MS" pitchFamily="34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99321" y="1169703"/>
            <a:ext cx="6641041" cy="525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>
            <a:spAutoFit/>
          </a:bodyPr>
          <a:lstStyle/>
          <a:p>
            <a:pPr marL="381030" indent="-381030" algn="just">
              <a:lnSpc>
                <a:spcPct val="145000"/>
              </a:lnSpc>
              <a:spcBef>
                <a:spcPct val="20000"/>
              </a:spcBef>
            </a:pPr>
            <a:r>
              <a:rPr lang="pt-BR" b="1">
                <a:latin typeface="Trebuchet MS" pitchFamily="34" charset="0"/>
              </a:rPr>
              <a:t>	É um padrão internacional de prestação de contas aos </a:t>
            </a:r>
            <a:r>
              <a:rPr lang="pt-BR" b="1" i="1">
                <a:latin typeface="Trebuchet MS" pitchFamily="34" charset="0"/>
              </a:rPr>
              <a:t>stakeholders</a:t>
            </a:r>
            <a:r>
              <a:rPr lang="pt-BR" b="1">
                <a:latin typeface="Trebuchet MS" pitchFamily="34" charset="0"/>
              </a:rPr>
              <a:t> baseado no AA 1000. </a:t>
            </a:r>
          </a:p>
          <a:p>
            <a:pPr marL="381030" indent="-381030" algn="just">
              <a:lnSpc>
                <a:spcPct val="145000"/>
              </a:lnSpc>
              <a:spcBef>
                <a:spcPct val="20000"/>
              </a:spcBef>
            </a:pPr>
            <a:r>
              <a:rPr lang="pt-BR" b="1">
                <a:latin typeface="Trebuchet MS" pitchFamily="34" charset="0"/>
              </a:rPr>
              <a:t>	Permite às organizações comunicar: </a:t>
            </a:r>
          </a:p>
          <a:p>
            <a:pPr marL="381030" indent="-381030">
              <a:lnSpc>
                <a:spcPct val="145000"/>
              </a:lnSpc>
              <a:spcBef>
                <a:spcPct val="20000"/>
              </a:spcBef>
            </a:pPr>
            <a:r>
              <a:rPr lang="pt-BR" sz="900" b="1">
                <a:latin typeface="Trebuchet MS" pitchFamily="34" charset="0"/>
              </a:rPr>
              <a:t>	</a:t>
            </a:r>
          </a:p>
          <a:p>
            <a:pPr marL="381030" indent="-381030">
              <a:lnSpc>
                <a:spcPct val="145000"/>
              </a:lnSpc>
              <a:spcBef>
                <a:spcPct val="20000"/>
              </a:spcBef>
            </a:pPr>
            <a:r>
              <a:rPr lang="pt-BR" b="1">
                <a:latin typeface="Trebuchet MS" pitchFamily="34" charset="0"/>
              </a:rPr>
              <a:t>	</a:t>
            </a:r>
            <a:r>
              <a:rPr lang="pt-BR" b="1">
                <a:solidFill>
                  <a:srgbClr val="4D4D4D"/>
                </a:solidFill>
                <a:latin typeface="Trebuchet MS" pitchFamily="34" charset="0"/>
              </a:rPr>
              <a:t>1) ações tomadas para melhorar desempenho de indicadores de sustentabilidade: econômico, ambiental e social; </a:t>
            </a:r>
          </a:p>
          <a:p>
            <a:pPr marL="381030" indent="-381030">
              <a:lnSpc>
                <a:spcPct val="145000"/>
              </a:lnSpc>
              <a:spcBef>
                <a:spcPct val="20000"/>
              </a:spcBef>
            </a:pPr>
            <a:r>
              <a:rPr lang="pt-BR" b="1">
                <a:latin typeface="Trebuchet MS" pitchFamily="34" charset="0"/>
              </a:rPr>
              <a:t>	2) os resultados de tais ações; </a:t>
            </a:r>
          </a:p>
          <a:p>
            <a:pPr marL="381030" indent="-381030">
              <a:lnSpc>
                <a:spcPct val="145000"/>
              </a:lnSpc>
              <a:spcBef>
                <a:spcPct val="20000"/>
              </a:spcBef>
            </a:pPr>
            <a:r>
              <a:rPr lang="pt-BR" b="1">
                <a:solidFill>
                  <a:srgbClr val="4D4D4D"/>
                </a:solidFill>
                <a:latin typeface="Trebuchet MS" pitchFamily="34" charset="0"/>
              </a:rPr>
              <a:t>	3) estratégias futuras para melhoria.</a:t>
            </a:r>
            <a:r>
              <a:rPr lang="pt-BR" b="1">
                <a:latin typeface="Trebuchet MS" pitchFamily="34" charset="0"/>
              </a:rPr>
              <a:t> </a:t>
            </a:r>
          </a:p>
          <a:p>
            <a:pPr marL="381030" indent="-381030">
              <a:lnSpc>
                <a:spcPct val="145000"/>
              </a:lnSpc>
              <a:spcBef>
                <a:spcPct val="20000"/>
              </a:spcBef>
            </a:pPr>
            <a:r>
              <a:rPr lang="pt-BR" sz="900" b="1">
                <a:latin typeface="Trebuchet MS" pitchFamily="34" charset="0"/>
              </a:rPr>
              <a:t>	</a:t>
            </a:r>
          </a:p>
          <a:p>
            <a:pPr marL="381030" indent="-381030">
              <a:lnSpc>
                <a:spcPct val="145000"/>
              </a:lnSpc>
              <a:spcBef>
                <a:spcPct val="20000"/>
              </a:spcBef>
            </a:pPr>
            <a:r>
              <a:rPr lang="pt-BR" b="1">
                <a:latin typeface="Trebuchet MS" pitchFamily="34" charset="0"/>
              </a:rPr>
              <a:t>	</a:t>
            </a:r>
            <a:r>
              <a:rPr lang="pt-BR" b="1">
                <a:solidFill>
                  <a:srgbClr val="003300"/>
                </a:solidFill>
                <a:latin typeface="Trebuchet MS" pitchFamily="34" charset="0"/>
              </a:rPr>
              <a:t>O GRI pretende fornecer uma ferramenta de relato que tanto incorpora quanto complementa outras iniciativas. Seu uso é voluntário.</a:t>
            </a:r>
            <a:r>
              <a:rPr lang="pt-BR" b="1" i="1">
                <a:solidFill>
                  <a:srgbClr val="0033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799924" y="242473"/>
            <a:ext cx="7320139" cy="71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ctr"/>
          <a:lstStyle/>
          <a:p>
            <a:pPr algn="ctr"/>
            <a:r>
              <a:rPr lang="pt-BR" sz="2200" b="1" dirty="0"/>
              <a:t>Global </a:t>
            </a:r>
            <a:r>
              <a:rPr lang="pt-BR" sz="2200" b="1" dirty="0" err="1"/>
              <a:t>Reporting</a:t>
            </a:r>
            <a:r>
              <a:rPr lang="pt-BR" sz="2200" b="1" dirty="0"/>
              <a:t> </a:t>
            </a:r>
            <a:r>
              <a:rPr lang="pt-BR" sz="2200" b="1" dirty="0" err="1"/>
              <a:t>Initiative</a:t>
            </a:r>
            <a:r>
              <a:rPr lang="pt-BR" sz="2200" b="1" dirty="0"/>
              <a:t> GRI</a:t>
            </a:r>
          </a:p>
        </p:txBody>
      </p:sp>
    </p:spTree>
    <p:extLst>
      <p:ext uri="{BB962C8B-B14F-4D97-AF65-F5344CB8AC3E}">
        <p14:creationId xmlns:p14="http://schemas.microsoft.com/office/powerpoint/2010/main" val="112198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3576" y="282402"/>
            <a:ext cx="5921374" cy="3846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BR" sz="2400" b="1">
                <a:solidFill>
                  <a:schemeClr val="tx2"/>
                </a:solidFill>
                <a:latin typeface="Trebuchet MS" pitchFamily="34" charset="0"/>
              </a:rPr>
              <a:t>Vantagens do modelo GRI</a:t>
            </a:r>
            <a:r>
              <a:rPr lang="en-US" sz="2400" b="1">
                <a:solidFill>
                  <a:schemeClr val="tx2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371"/>
            <a:ext cx="8891764" cy="43524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marL="511569" indent="-511569"/>
            <a:r>
              <a:rPr lang="pt-BR" sz="3100" dirty="0">
                <a:solidFill>
                  <a:srgbClr val="003300"/>
                </a:solidFill>
              </a:rPr>
              <a:t>Global</a:t>
            </a:r>
          </a:p>
          <a:p>
            <a:pPr marL="511569" indent="-511569"/>
            <a:r>
              <a:rPr lang="pt-BR" sz="3100" dirty="0" err="1">
                <a:solidFill>
                  <a:srgbClr val="003300"/>
                </a:solidFill>
              </a:rPr>
              <a:t>Multi-stakeholder</a:t>
            </a:r>
            <a:endParaRPr lang="pt-BR" sz="3100" dirty="0">
              <a:solidFill>
                <a:srgbClr val="003300"/>
              </a:solidFill>
            </a:endParaRPr>
          </a:p>
          <a:p>
            <a:pPr marL="511569" indent="-511569"/>
            <a:r>
              <a:rPr lang="pt-BR" sz="3100" dirty="0">
                <a:solidFill>
                  <a:srgbClr val="003300"/>
                </a:solidFill>
              </a:rPr>
              <a:t>Triple </a:t>
            </a:r>
            <a:r>
              <a:rPr lang="pt-BR" sz="3100" dirty="0" err="1">
                <a:solidFill>
                  <a:srgbClr val="003300"/>
                </a:solidFill>
              </a:rPr>
              <a:t>bottom</a:t>
            </a:r>
            <a:r>
              <a:rPr lang="pt-BR" sz="3100" dirty="0">
                <a:solidFill>
                  <a:srgbClr val="003300"/>
                </a:solidFill>
              </a:rPr>
              <a:t> </a:t>
            </a:r>
            <a:r>
              <a:rPr lang="pt-BR" sz="3100" dirty="0" err="1">
                <a:solidFill>
                  <a:srgbClr val="003300"/>
                </a:solidFill>
              </a:rPr>
              <a:t>line</a:t>
            </a:r>
            <a:endParaRPr lang="pt-BR" sz="3100" dirty="0">
              <a:solidFill>
                <a:srgbClr val="003300"/>
              </a:solidFill>
            </a:endParaRPr>
          </a:p>
          <a:p>
            <a:pPr marL="511569" indent="-511569"/>
            <a:r>
              <a:rPr lang="pt-BR" sz="3100" dirty="0">
                <a:solidFill>
                  <a:srgbClr val="003300"/>
                </a:solidFill>
              </a:rPr>
              <a:t>Estrutura de Governança Aberta</a:t>
            </a:r>
          </a:p>
          <a:p>
            <a:pPr marL="511569" indent="-511569"/>
            <a:r>
              <a:rPr lang="pt-BR" sz="3100" dirty="0">
                <a:solidFill>
                  <a:srgbClr val="003300"/>
                </a:solidFill>
              </a:rPr>
              <a:t>Complementa outras iniciativas</a:t>
            </a:r>
          </a:p>
          <a:p>
            <a:pPr marL="511569" indent="-511569"/>
            <a:r>
              <a:rPr lang="pt-BR" sz="3100" dirty="0">
                <a:solidFill>
                  <a:srgbClr val="003300"/>
                </a:solidFill>
              </a:rPr>
              <a:t>Promove aprendizado e evolução</a:t>
            </a:r>
          </a:p>
          <a:p>
            <a:pPr marL="511569" indent="-511569"/>
            <a:r>
              <a:rPr lang="pt-BR" sz="3100" dirty="0">
                <a:solidFill>
                  <a:srgbClr val="003300"/>
                </a:solidFill>
              </a:rPr>
              <a:t>Demonstra e comprova resultados</a:t>
            </a:r>
            <a:r>
              <a:rPr lang="pt-BR" sz="3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6311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6051400"/>
            <a:ext cx="10160000" cy="1570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608" tIns="50804" rIns="101608" bIns="50804" anchor="ctr"/>
          <a:lstStyle/>
          <a:p>
            <a:pPr algn="ctr"/>
            <a:endParaRPr lang="es-ES_tradnl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-48507" y="906314"/>
            <a:ext cx="10051521" cy="64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ctr"/>
          <a:lstStyle/>
          <a:p>
            <a:pPr algn="ctr">
              <a:defRPr/>
            </a:pP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Instrumentos de Gestão e Instrumentos de Comunicação</a:t>
            </a:r>
            <a:endParaRPr lang="pt-BR" sz="22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292" y="1580775"/>
            <a:ext cx="9997722" cy="46770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>
            <a:spAutoFit/>
          </a:bodyPr>
          <a:lstStyle/>
          <a:p>
            <a:pPr marL="285773" indent="-285773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pt-BR" sz="2200" b="1">
                <a:solidFill>
                  <a:srgbClr val="808000"/>
                </a:solidFill>
              </a:rPr>
              <a:t>Balanço Social IBASE</a:t>
            </a:r>
            <a:r>
              <a:rPr lang="pt-BR" sz="2200"/>
              <a:t> - propõe um demonstrativo numérico de alguns gastos em aspectos sociais internos e externos. </a:t>
            </a:r>
          </a:p>
          <a:p>
            <a:pPr marL="285773" indent="-285773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endParaRPr lang="pt-BR" sz="900" b="1">
              <a:solidFill>
                <a:srgbClr val="808000"/>
              </a:solidFill>
            </a:endParaRPr>
          </a:p>
          <a:p>
            <a:pPr marL="285773" indent="-285773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pt-BR" sz="2200" b="1">
                <a:solidFill>
                  <a:srgbClr val="808000"/>
                </a:solidFill>
              </a:rPr>
              <a:t>ETHOS </a:t>
            </a:r>
            <a:r>
              <a:rPr lang="pt-BR" sz="2200"/>
              <a:t>(Relatório Anual de Responsabilidade Social Empresarial) - abordagem mais ampla, envolve indicadores de diversos </a:t>
            </a:r>
            <a:r>
              <a:rPr lang="pt-BR" sz="2200" i="1"/>
              <a:t>stakeholders</a:t>
            </a:r>
            <a:r>
              <a:rPr lang="pt-BR" sz="2200"/>
              <a:t>.</a:t>
            </a:r>
          </a:p>
          <a:p>
            <a:pPr marL="285773" indent="-285773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endParaRPr lang="pt-BR" sz="900" b="1">
              <a:solidFill>
                <a:srgbClr val="808000"/>
              </a:solidFill>
            </a:endParaRPr>
          </a:p>
          <a:p>
            <a:pPr marL="285773" indent="-285773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pt-BR" sz="2200" b="1">
                <a:solidFill>
                  <a:srgbClr val="808000"/>
                </a:solidFill>
              </a:rPr>
              <a:t>ISE </a:t>
            </a:r>
            <a:r>
              <a:rPr lang="pt-BR" sz="2200"/>
              <a:t>(Índice de Sustentabilidade Empresarial BOVESPA) - mede o retorno da carteira composta por ações de empresas comprometimento com a responsabilidade social e a sustentabilidade empresarial. </a:t>
            </a:r>
          </a:p>
          <a:p>
            <a:pPr marL="285773" indent="-285773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endParaRPr lang="pt-BR" sz="600" b="1">
              <a:solidFill>
                <a:srgbClr val="808000"/>
              </a:solidFill>
            </a:endParaRPr>
          </a:p>
          <a:p>
            <a:pPr marL="285773" indent="-285773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pt-BR" sz="2200" b="1">
                <a:solidFill>
                  <a:srgbClr val="808000"/>
                </a:solidFill>
              </a:rPr>
              <a:t>GRI</a:t>
            </a:r>
            <a:r>
              <a:rPr lang="pt-BR" sz="2200"/>
              <a:t> </a:t>
            </a:r>
            <a:r>
              <a:rPr lang="pt-BR" sz="2200" i="1"/>
              <a:t>(Global Reporting Initiative)-</a:t>
            </a:r>
            <a:r>
              <a:rPr lang="pt-BR" sz="2200"/>
              <a:t> disponibiliza diretrizes para a elaboração de Relatórios, com base em indicadores econômicos, sociais e ambientais.</a:t>
            </a:r>
          </a:p>
        </p:txBody>
      </p:sp>
      <p:pic>
        <p:nvPicPr>
          <p:cNvPr id="13317" name="Picture 5" descr="logo_ethos_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7"/>
          <a:stretch>
            <a:fillRect/>
          </a:stretch>
        </p:blipFill>
        <p:spPr bwMode="auto">
          <a:xfrm>
            <a:off x="2550584" y="6504815"/>
            <a:ext cx="2141361" cy="80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8" name="Object 2"/>
          <p:cNvGraphicFramePr>
            <a:graphicFrameLocks noChangeAspect="1"/>
          </p:cNvGraphicFramePr>
          <p:nvPr/>
        </p:nvGraphicFramePr>
        <p:xfrm>
          <a:off x="8022167" y="6575384"/>
          <a:ext cx="1896181" cy="76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Foto do Photo Editor" r:id="rId5" imgW="1848108" imgH="743054" progId="MSPhotoEd.3">
                  <p:embed/>
                </p:oleObj>
              </mc:Choice>
              <mc:Fallback>
                <p:oleObj name="Foto do Photo Editor" r:id="rId5" imgW="1848108" imgH="74305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2167" y="6575384"/>
                        <a:ext cx="1896181" cy="762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7" descr="ib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7" y="6451887"/>
            <a:ext cx="1518708" cy="85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tângulo 1"/>
          <p:cNvSpPr>
            <a:spLocks noChangeArrowheads="1"/>
          </p:cNvSpPr>
          <p:nvPr/>
        </p:nvSpPr>
        <p:spPr bwMode="auto">
          <a:xfrm>
            <a:off x="111448" y="388215"/>
            <a:ext cx="6912768" cy="51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608" tIns="50804" rIns="101608" bIns="50804">
            <a:spAutoFit/>
          </a:bodyPr>
          <a:lstStyle/>
          <a:p>
            <a:pPr>
              <a:defRPr/>
            </a:pPr>
            <a:r>
              <a:rPr lang="pt-BR" sz="27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Indicadores de Responsabilidade Social </a:t>
            </a:r>
            <a:endParaRPr lang="pt-BR" sz="27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03" y="6681240"/>
            <a:ext cx="2017889" cy="62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9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5544" y="426418"/>
            <a:ext cx="5692070" cy="3846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BR" sz="2800" b="1">
                <a:latin typeface="Trebuchet MS" pitchFamily="34" charset="0"/>
              </a:rPr>
              <a:t>Propósitos do GRI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90874"/>
            <a:ext cx="8810626" cy="5081059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pt-BR" sz="2200" b="1">
                <a:solidFill>
                  <a:schemeClr val="accent2"/>
                </a:solidFill>
              </a:rPr>
              <a:t>Atender às expectativas das partes interessadas locais:</a:t>
            </a:r>
            <a:r>
              <a:rPr lang="pt-BR" sz="2200" b="1"/>
              <a:t> </a:t>
            </a:r>
          </a:p>
          <a:p>
            <a:pPr lvl="1"/>
            <a:endParaRPr lang="pt-BR" sz="900" b="1"/>
          </a:p>
          <a:p>
            <a:pPr lvl="1"/>
            <a:r>
              <a:rPr lang="pt-BR" sz="2200" b="1">
                <a:solidFill>
                  <a:srgbClr val="003300"/>
                </a:solidFill>
              </a:rPr>
              <a:t>Conhecer a empresa, suas ações e impactos</a:t>
            </a:r>
          </a:p>
          <a:p>
            <a:pPr lvl="1">
              <a:buFontTx/>
              <a:buNone/>
            </a:pPr>
            <a:r>
              <a:rPr lang="pt-BR" sz="2200" b="1">
                <a:solidFill>
                  <a:srgbClr val="003300"/>
                </a:solidFill>
              </a:rPr>
              <a:t>    positivos e negativos</a:t>
            </a:r>
          </a:p>
          <a:p>
            <a:pPr lvl="1"/>
            <a:r>
              <a:rPr lang="pt-BR" sz="2200" b="1">
                <a:solidFill>
                  <a:srgbClr val="003300"/>
                </a:solidFill>
              </a:rPr>
              <a:t>Oportunidades de trabalho </a:t>
            </a:r>
          </a:p>
          <a:p>
            <a:pPr lvl="1"/>
            <a:r>
              <a:rPr lang="pt-BR" sz="2200" b="1">
                <a:solidFill>
                  <a:srgbClr val="003300"/>
                </a:solidFill>
              </a:rPr>
              <a:t>Parcerias</a:t>
            </a:r>
          </a:p>
          <a:p>
            <a:pPr lvl="1"/>
            <a:r>
              <a:rPr lang="pt-BR" sz="2200" b="1">
                <a:solidFill>
                  <a:srgbClr val="003300"/>
                </a:solidFill>
              </a:rPr>
              <a:t>Controle social</a:t>
            </a:r>
          </a:p>
          <a:p>
            <a:pPr lvl="1"/>
            <a:r>
              <a:rPr lang="pt-BR" sz="2200" b="1">
                <a:solidFill>
                  <a:srgbClr val="003300"/>
                </a:solidFill>
              </a:rPr>
              <a:t>Desenvolvimento local</a:t>
            </a:r>
          </a:p>
          <a:p>
            <a:pPr lvl="1"/>
            <a:r>
              <a:rPr lang="pt-BR" sz="2200" b="1">
                <a:solidFill>
                  <a:srgbClr val="003300"/>
                </a:solidFill>
              </a:rPr>
              <a:t>Transparência</a:t>
            </a:r>
          </a:p>
          <a:p>
            <a:pPr lvl="1"/>
            <a:r>
              <a:rPr lang="pt-BR" sz="2200" b="1">
                <a:solidFill>
                  <a:srgbClr val="003300"/>
                </a:solidFill>
              </a:rPr>
              <a:t>Prestação de contas</a:t>
            </a:r>
          </a:p>
        </p:txBody>
      </p:sp>
      <p:pic>
        <p:nvPicPr>
          <p:cNvPr id="19460" name="Picture 4" descr="Imagem:Piramidesustentabilidad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65" y="2450553"/>
            <a:ext cx="4079874" cy="35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8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839861" y="1570189"/>
            <a:ext cx="6681611" cy="591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>
            <a:spAutoFit/>
          </a:bodyPr>
          <a:lstStyle/>
          <a:p>
            <a:pPr indent="499221" eaLnBrk="0" hangingPunct="0"/>
            <a:endParaRPr lang="de-CH" sz="2700">
              <a:latin typeface="Trebuchet MS" pitchFamily="34" charset="0"/>
              <a:cs typeface="Times New Roman" pitchFamily="18" charset="0"/>
            </a:endParaRPr>
          </a:p>
          <a:p>
            <a:pPr lvl="1" algn="just" eaLnBrk="0" hangingPunct="0"/>
            <a:r>
              <a:rPr lang="pt-BR" sz="2700">
                <a:latin typeface="Trebuchet MS" pitchFamily="34" charset="0"/>
                <a:cs typeface="Times New Roman" pitchFamily="18" charset="0"/>
              </a:rPr>
              <a:t>  </a:t>
            </a:r>
            <a:r>
              <a:rPr lang="de-CH" sz="2700">
                <a:latin typeface="Trebuchet MS" pitchFamily="34" charset="0"/>
                <a:cs typeface="Times New Roman" pitchFamily="18" charset="0"/>
              </a:rPr>
              <a:t>	</a:t>
            </a:r>
            <a:r>
              <a:rPr lang="de-CH" sz="270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- </a:t>
            </a:r>
            <a:r>
              <a:rPr lang="pt-BR" sz="270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Inclusão</a:t>
            </a:r>
          </a:p>
          <a:p>
            <a:pPr lvl="1" algn="just" eaLnBrk="0" hangingPunct="0"/>
            <a:r>
              <a:rPr lang="de-CH" sz="270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	- </a:t>
            </a:r>
            <a:r>
              <a:rPr lang="pt-BR" sz="270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Relevância e Materialidade</a:t>
            </a:r>
          </a:p>
          <a:p>
            <a:pPr lvl="1" algn="just" eaLnBrk="0" hangingPunct="0"/>
            <a:r>
              <a:rPr lang="pt-BR" sz="270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    </a:t>
            </a:r>
            <a:r>
              <a:rPr lang="de-CH" sz="270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	- </a:t>
            </a:r>
            <a:r>
              <a:rPr lang="pt-BR" sz="270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Contexto da Sustentabilidade</a:t>
            </a:r>
          </a:p>
          <a:p>
            <a:pPr lvl="1" algn="just" eaLnBrk="0" hangingPunct="0"/>
            <a:r>
              <a:rPr lang="pt-BR" sz="270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    </a:t>
            </a:r>
            <a:r>
              <a:rPr lang="de-CH" sz="270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	- </a:t>
            </a:r>
            <a:r>
              <a:rPr lang="pt-BR" sz="270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Abrangência</a:t>
            </a:r>
          </a:p>
          <a:p>
            <a:pPr lvl="1" algn="just" eaLnBrk="0" hangingPunct="0"/>
            <a:endParaRPr lang="pt-BR" sz="2700">
              <a:solidFill>
                <a:schemeClr val="accent2"/>
              </a:solidFill>
              <a:latin typeface="Trebuchet MS" pitchFamily="34" charset="0"/>
              <a:cs typeface="Times New Roman" pitchFamily="18" charset="0"/>
            </a:endParaRPr>
          </a:p>
          <a:p>
            <a:pPr lvl="1" algn="just" eaLnBrk="0" hangingPunct="0"/>
            <a:endParaRPr lang="pt-BR" sz="2700">
              <a:solidFill>
                <a:schemeClr val="accent2"/>
              </a:solidFill>
              <a:latin typeface="Trebuchet MS" pitchFamily="34" charset="0"/>
              <a:cs typeface="Times New Roman" pitchFamily="18" charset="0"/>
            </a:endParaRPr>
          </a:p>
          <a:p>
            <a:pPr lvl="1" algn="just" eaLnBrk="0" hangingPunct="0"/>
            <a:r>
              <a:rPr lang="pt-BR" sz="2700">
                <a:latin typeface="Trebuchet MS" pitchFamily="34" charset="0"/>
                <a:cs typeface="Times New Roman" pitchFamily="18" charset="0"/>
              </a:rPr>
              <a:t>    </a:t>
            </a:r>
            <a:r>
              <a:rPr lang="de-CH" sz="2700">
                <a:latin typeface="Trebuchet MS" pitchFamily="34" charset="0"/>
                <a:cs typeface="Times New Roman" pitchFamily="18" charset="0"/>
              </a:rPr>
              <a:t>	- </a:t>
            </a:r>
            <a:r>
              <a:rPr lang="pt-BR" sz="2700">
                <a:latin typeface="Trebuchet MS" pitchFamily="34" charset="0"/>
                <a:cs typeface="Times New Roman" pitchFamily="18" charset="0"/>
              </a:rPr>
              <a:t>Equilíbrio</a:t>
            </a:r>
          </a:p>
          <a:p>
            <a:pPr lvl="1" algn="just" eaLnBrk="0" hangingPunct="0"/>
            <a:r>
              <a:rPr lang="pt-BR" sz="2700">
                <a:latin typeface="Trebuchet MS" pitchFamily="34" charset="0"/>
                <a:cs typeface="Times New Roman" pitchFamily="18" charset="0"/>
              </a:rPr>
              <a:t>    </a:t>
            </a:r>
            <a:r>
              <a:rPr lang="de-CH" sz="2700">
                <a:latin typeface="Trebuchet MS" pitchFamily="34" charset="0"/>
                <a:cs typeface="Times New Roman" pitchFamily="18" charset="0"/>
              </a:rPr>
              <a:t>	- </a:t>
            </a:r>
            <a:r>
              <a:rPr lang="pt-BR" sz="2700">
                <a:latin typeface="Trebuchet MS" pitchFamily="34" charset="0"/>
                <a:cs typeface="Times New Roman" pitchFamily="18" charset="0"/>
              </a:rPr>
              <a:t>Comparabilidade</a:t>
            </a:r>
          </a:p>
          <a:p>
            <a:pPr lvl="1" algn="just" eaLnBrk="0" hangingPunct="0"/>
            <a:r>
              <a:rPr lang="pt-BR" sz="2700">
                <a:latin typeface="Trebuchet MS" pitchFamily="34" charset="0"/>
                <a:cs typeface="Times New Roman" pitchFamily="18" charset="0"/>
              </a:rPr>
              <a:t>    </a:t>
            </a:r>
            <a:r>
              <a:rPr lang="de-CH" sz="2700">
                <a:latin typeface="Trebuchet MS" pitchFamily="34" charset="0"/>
                <a:cs typeface="Times New Roman" pitchFamily="18" charset="0"/>
              </a:rPr>
              <a:t>	- </a:t>
            </a:r>
            <a:r>
              <a:rPr lang="pt-BR" sz="2700">
                <a:latin typeface="Trebuchet MS" pitchFamily="34" charset="0"/>
                <a:cs typeface="Times New Roman" pitchFamily="18" charset="0"/>
              </a:rPr>
              <a:t>Exatidão</a:t>
            </a:r>
          </a:p>
          <a:p>
            <a:pPr lvl="1" algn="just" eaLnBrk="0" hangingPunct="0"/>
            <a:r>
              <a:rPr lang="pt-BR" sz="2700">
                <a:latin typeface="Trebuchet MS" pitchFamily="34" charset="0"/>
                <a:cs typeface="Times New Roman" pitchFamily="18" charset="0"/>
              </a:rPr>
              <a:t>    </a:t>
            </a:r>
            <a:r>
              <a:rPr lang="de-CH" sz="2700">
                <a:latin typeface="Trebuchet MS" pitchFamily="34" charset="0"/>
                <a:cs typeface="Times New Roman" pitchFamily="18" charset="0"/>
              </a:rPr>
              <a:t>	- </a:t>
            </a:r>
            <a:r>
              <a:rPr lang="pt-BR" sz="2700">
                <a:latin typeface="Trebuchet MS" pitchFamily="34" charset="0"/>
                <a:cs typeface="Times New Roman" pitchFamily="18" charset="0"/>
              </a:rPr>
              <a:t>Periodicidade</a:t>
            </a:r>
          </a:p>
          <a:p>
            <a:pPr lvl="1" algn="just" eaLnBrk="0" hangingPunct="0"/>
            <a:r>
              <a:rPr lang="pt-BR" sz="2700">
                <a:latin typeface="Trebuchet MS" pitchFamily="34" charset="0"/>
                <a:cs typeface="Times New Roman" pitchFamily="18" charset="0"/>
              </a:rPr>
              <a:t>    </a:t>
            </a:r>
            <a:r>
              <a:rPr lang="de-CH" sz="2700">
                <a:latin typeface="Trebuchet MS" pitchFamily="34" charset="0"/>
                <a:cs typeface="Times New Roman" pitchFamily="18" charset="0"/>
              </a:rPr>
              <a:t>	- </a:t>
            </a:r>
            <a:r>
              <a:rPr lang="pt-BR" sz="2700">
                <a:latin typeface="Trebuchet MS" pitchFamily="34" charset="0"/>
                <a:cs typeface="Times New Roman" pitchFamily="18" charset="0"/>
              </a:rPr>
              <a:t>Clareza</a:t>
            </a:r>
            <a:endParaRPr lang="de-CH" sz="2700">
              <a:latin typeface="Trebuchet MS" pitchFamily="34" charset="0"/>
              <a:cs typeface="Times New Roman" pitchFamily="18" charset="0"/>
            </a:endParaRPr>
          </a:p>
          <a:p>
            <a:pPr lvl="1" algn="just" eaLnBrk="0" hangingPunct="0"/>
            <a:r>
              <a:rPr lang="de-CH" sz="2700">
                <a:latin typeface="Trebuchet MS" pitchFamily="34" charset="0"/>
                <a:cs typeface="Times New Roman" pitchFamily="18" charset="0"/>
              </a:rPr>
              <a:t>	- </a:t>
            </a:r>
            <a:r>
              <a:rPr lang="pt-BR" sz="2700">
                <a:latin typeface="Trebuchet MS" pitchFamily="34" charset="0"/>
                <a:cs typeface="Times New Roman" pitchFamily="18" charset="0"/>
              </a:rPr>
              <a:t>Verificabilidade </a:t>
            </a:r>
          </a:p>
          <a:p>
            <a:pPr indent="499221" eaLnBrk="0" hangingPunct="0"/>
            <a:endParaRPr lang="pt-BR" sz="2700">
              <a:latin typeface="Trebuchet MS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343696" y="426418"/>
            <a:ext cx="5360459" cy="5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/>
          <a:lstStyle/>
          <a:p>
            <a:pPr eaLnBrk="0" hangingPunct="0"/>
            <a:r>
              <a:rPr lang="de-CH" sz="2200" b="1" dirty="0">
                <a:latin typeface="Trebuchet MS" pitchFamily="34" charset="0"/>
              </a:rPr>
              <a:t>10 Princípios GRI (G3)</a:t>
            </a:r>
          </a:p>
        </p:txBody>
      </p:sp>
      <p:sp>
        <p:nvSpPr>
          <p:cNvPr id="7" name="Retângulo 6"/>
          <p:cNvSpPr/>
          <p:nvPr/>
        </p:nvSpPr>
        <p:spPr>
          <a:xfrm>
            <a:off x="742598" y="4691159"/>
            <a:ext cx="2823986" cy="1679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8" tIns="50804" rIns="101608" bIns="50804" anchor="ctr"/>
          <a:lstStyle/>
          <a:p>
            <a:pPr algn="ctr">
              <a:defRPr/>
            </a:pPr>
            <a:r>
              <a:rPr lang="pt-BR" dirty="0"/>
              <a:t>6 princípios para assegurar a qualidade do relatório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42598" y="2210614"/>
            <a:ext cx="2823986" cy="1166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8" tIns="50804" rIns="101608" bIns="50804" anchor="ctr"/>
          <a:lstStyle/>
          <a:p>
            <a:pPr algn="ctr">
              <a:defRPr/>
            </a:pPr>
            <a:r>
              <a:rPr lang="pt-BR" dirty="0"/>
              <a:t>4 princípios de definição de conteúdo do relatório</a:t>
            </a:r>
          </a:p>
        </p:txBody>
      </p:sp>
    </p:spTree>
    <p:extLst>
      <p:ext uri="{BB962C8B-B14F-4D97-AF65-F5344CB8AC3E}">
        <p14:creationId xmlns:p14="http://schemas.microsoft.com/office/powerpoint/2010/main" val="14200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320" y="1409641"/>
            <a:ext cx="9800167" cy="59773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pt-BR" sz="2200" b="1" dirty="0">
                <a:solidFill>
                  <a:schemeClr val="accent2"/>
                </a:solidFill>
              </a:rPr>
              <a:t>Materialidade</a:t>
            </a:r>
            <a:r>
              <a:rPr lang="pt-BR" sz="2200" b="1" dirty="0"/>
              <a:t> </a:t>
            </a:r>
          </a:p>
          <a:p>
            <a:pPr marL="0" indent="0">
              <a:lnSpc>
                <a:spcPct val="95000"/>
              </a:lnSpc>
            </a:pPr>
            <a:r>
              <a:rPr lang="pt-BR" sz="2200" b="1" dirty="0"/>
              <a:t>Informações devem cobrir temas e indicadores que reflitam os impactos econômicos, ambientais e sociais significativos para a organização ou que possam influenciar de forma substancial as avaliações e decisões dos </a:t>
            </a:r>
            <a:r>
              <a:rPr lang="pt-BR" sz="2200" b="1" i="1" dirty="0" err="1"/>
              <a:t>stakeholders</a:t>
            </a:r>
            <a:r>
              <a:rPr lang="pt-BR" sz="2200" b="1" dirty="0"/>
              <a:t>;</a:t>
            </a:r>
          </a:p>
          <a:p>
            <a:pPr marL="0" indent="0">
              <a:lnSpc>
                <a:spcPct val="95000"/>
              </a:lnSpc>
            </a:pPr>
            <a:r>
              <a:rPr lang="pt-BR" sz="2200" b="1" dirty="0"/>
              <a:t>Limiar a partir do qual um tema ou indicador se torna suficientemente expressivo para ser relatado.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pt-BR" sz="2200" b="1" dirty="0">
                <a:solidFill>
                  <a:srgbClr val="006600"/>
                </a:solidFill>
              </a:rPr>
              <a:t>Questão: Os principais temas e impactos levantados pelos </a:t>
            </a:r>
            <a:r>
              <a:rPr lang="pt-BR" sz="2200" b="1" i="1" dirty="0" err="1">
                <a:solidFill>
                  <a:srgbClr val="006600"/>
                </a:solidFill>
              </a:rPr>
              <a:t>stakeholders</a:t>
            </a:r>
            <a:r>
              <a:rPr lang="pt-BR" sz="2200" b="1" dirty="0">
                <a:solidFill>
                  <a:srgbClr val="006600"/>
                </a:solidFill>
              </a:rPr>
              <a:t> da empresa foram relatados?</a:t>
            </a:r>
          </a:p>
          <a:p>
            <a:pPr marL="0" indent="0">
              <a:lnSpc>
                <a:spcPct val="95000"/>
              </a:lnSpc>
              <a:buNone/>
            </a:pPr>
            <a:endParaRPr lang="pt-BR" sz="2200" b="1" dirty="0">
              <a:solidFill>
                <a:srgbClr val="006600"/>
              </a:solidFill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pt-BR" sz="2200" b="1" dirty="0">
                <a:solidFill>
                  <a:schemeClr val="accent2"/>
                </a:solidFill>
              </a:rPr>
              <a:t>Inclusão dos </a:t>
            </a:r>
            <a:r>
              <a:rPr lang="pt-BR" sz="2200" b="1" i="1" dirty="0" err="1">
                <a:solidFill>
                  <a:schemeClr val="accent2"/>
                </a:solidFill>
              </a:rPr>
              <a:t>stakeholders</a:t>
            </a:r>
            <a:endParaRPr lang="pt-BR" sz="2200" b="1" i="1" dirty="0">
              <a:solidFill>
                <a:schemeClr val="accent2"/>
              </a:solidFill>
            </a:endParaRPr>
          </a:p>
          <a:p>
            <a:pPr marL="0" indent="0">
              <a:lnSpc>
                <a:spcPct val="95000"/>
              </a:lnSpc>
            </a:pPr>
            <a:r>
              <a:rPr lang="pt-BR" sz="2200" b="1" dirty="0"/>
              <a:t>Identifica os </a:t>
            </a:r>
            <a:r>
              <a:rPr lang="pt-BR" sz="2200" b="1" i="1" dirty="0" err="1"/>
              <a:t>stakeholders</a:t>
            </a:r>
            <a:r>
              <a:rPr lang="pt-BR" sz="2200" b="1" dirty="0"/>
              <a:t> e explica que medidas foram tomadas em resposta aos seus interesses e expectativas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pt-BR" sz="2200" b="1" dirty="0">
                <a:solidFill>
                  <a:srgbClr val="006600"/>
                </a:solidFill>
              </a:rPr>
              <a:t>Questão: A visão e a voz dos públicos estratégicos da empresa estão relatados?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880306" y="370494"/>
            <a:ext cx="6270626" cy="5469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de-CH" sz="2200" b="1"/>
              <a:t>Princípios GRI (G3)</a:t>
            </a:r>
          </a:p>
        </p:txBody>
      </p:sp>
    </p:spTree>
    <p:extLst>
      <p:ext uri="{BB962C8B-B14F-4D97-AF65-F5344CB8AC3E}">
        <p14:creationId xmlns:p14="http://schemas.microsoft.com/office/powerpoint/2010/main" val="29390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321" y="1570189"/>
            <a:ext cx="9761361" cy="5361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marL="301650" indent="0">
              <a:buNone/>
            </a:pPr>
            <a:r>
              <a:rPr lang="pt-BR" sz="2200" b="1" dirty="0">
                <a:solidFill>
                  <a:schemeClr val="accent2"/>
                </a:solidFill>
              </a:rPr>
              <a:t>Contexto da Sustentabilidade</a:t>
            </a:r>
          </a:p>
          <a:p>
            <a:pPr marL="301650" indent="0"/>
            <a:r>
              <a:rPr lang="pt-BR" sz="2200" b="1" dirty="0"/>
              <a:t>Apresenta o desempenho no contexto mais alto da sustentabilidade, deixando clara a relação entre sustentabilidade e estratégia organizacional.</a:t>
            </a:r>
          </a:p>
          <a:p>
            <a:pPr marL="301650" indent="0">
              <a:buNone/>
            </a:pPr>
            <a:r>
              <a:rPr lang="pt-BR" sz="2200" b="1" dirty="0">
                <a:solidFill>
                  <a:srgbClr val="006600"/>
                </a:solidFill>
              </a:rPr>
              <a:t>Questão: As dimensões econômica, social e ambiental são apresentadas e relacionadas nos resultados do negócio?</a:t>
            </a:r>
          </a:p>
          <a:p>
            <a:pPr marL="301650" indent="0">
              <a:buNone/>
            </a:pPr>
            <a:endParaRPr lang="pt-BR" sz="1800" b="1" dirty="0"/>
          </a:p>
          <a:p>
            <a:pPr marL="301650" indent="0">
              <a:buNone/>
            </a:pPr>
            <a:r>
              <a:rPr lang="pt-BR" sz="2200" b="1" dirty="0">
                <a:solidFill>
                  <a:schemeClr val="accent2"/>
                </a:solidFill>
              </a:rPr>
              <a:t>Abrangência</a:t>
            </a:r>
          </a:p>
          <a:p>
            <a:pPr marL="301650" indent="0"/>
            <a:r>
              <a:rPr lang="pt-BR" sz="2200" b="1" dirty="0"/>
              <a:t>A cobertura dos temas e dos indicadores relevantes, assim como a definição do limite do relatório, deverá ser suficiente para permitir que as partes interessadas avaliem os desempenhos econômico, ambiental e social da organização no período analisado.</a:t>
            </a:r>
          </a:p>
          <a:p>
            <a:pPr marL="301650" indent="0">
              <a:buNone/>
            </a:pPr>
            <a:r>
              <a:rPr lang="pt-BR" sz="2200" b="1" dirty="0">
                <a:solidFill>
                  <a:srgbClr val="006600"/>
                </a:solidFill>
              </a:rPr>
              <a:t>Questão: O relatório inclui todas as operações e impactos da empresa?</a:t>
            </a:r>
          </a:p>
          <a:p>
            <a:pPr marL="301650" indent="0">
              <a:lnSpc>
                <a:spcPct val="80000"/>
              </a:lnSpc>
              <a:buNone/>
            </a:pPr>
            <a:endParaRPr lang="pt-BR" sz="2200" b="1" dirty="0"/>
          </a:p>
          <a:p>
            <a:pPr marL="301650" indent="0">
              <a:lnSpc>
                <a:spcPct val="80000"/>
              </a:lnSpc>
            </a:pPr>
            <a:endParaRPr lang="pt-BR" sz="18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3536" y="426418"/>
            <a:ext cx="6429376" cy="5469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de-CH" sz="2200" b="1" dirty="0"/>
              <a:t>Princípios GRI (G3)</a:t>
            </a:r>
          </a:p>
        </p:txBody>
      </p:sp>
    </p:spTree>
    <p:extLst>
      <p:ext uri="{BB962C8B-B14F-4D97-AF65-F5344CB8AC3E}">
        <p14:creationId xmlns:p14="http://schemas.microsoft.com/office/powerpoint/2010/main" val="17414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9834" y="1490797"/>
            <a:ext cx="9440333" cy="5201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indent="15877">
              <a:buNone/>
            </a:pPr>
            <a:r>
              <a:rPr lang="pt-BR" sz="2200" b="1" dirty="0">
                <a:solidFill>
                  <a:schemeClr val="accent2"/>
                </a:solidFill>
              </a:rPr>
              <a:t> Comparabilidade</a:t>
            </a:r>
          </a:p>
          <a:p>
            <a:pPr indent="15877"/>
            <a:r>
              <a:rPr lang="pt-BR" sz="2200" b="1" dirty="0"/>
              <a:t>Permite aos </a:t>
            </a:r>
            <a:r>
              <a:rPr lang="pt-BR" sz="2200" b="1" i="1" dirty="0" err="1"/>
              <a:t>stakeholders</a:t>
            </a:r>
            <a:r>
              <a:rPr lang="pt-BR" sz="2200" b="1" i="1" dirty="0"/>
              <a:t> </a:t>
            </a:r>
            <a:r>
              <a:rPr lang="pt-BR" sz="2200" b="1" dirty="0"/>
              <a:t>analisar mudanças no desempenho da organização ao longo do tempo;</a:t>
            </a:r>
          </a:p>
          <a:p>
            <a:pPr indent="15877"/>
            <a:r>
              <a:rPr lang="pt-BR" sz="2200" b="1" dirty="0"/>
              <a:t>Permite a comparação com relatórios de outras organizações</a:t>
            </a:r>
          </a:p>
          <a:p>
            <a:pPr indent="15877">
              <a:buNone/>
            </a:pPr>
            <a:r>
              <a:rPr lang="pt-BR" sz="2200" b="1" dirty="0">
                <a:solidFill>
                  <a:srgbClr val="006600"/>
                </a:solidFill>
              </a:rPr>
              <a:t>Questão: Os indicadores de desempenho são apresentados de maneira a  possibilitar a comparação com empresas do setor ou outras empresas?</a:t>
            </a:r>
          </a:p>
          <a:p>
            <a:pPr indent="15877">
              <a:buNone/>
            </a:pPr>
            <a:endParaRPr lang="pt-BR" sz="2200" b="1" dirty="0">
              <a:solidFill>
                <a:srgbClr val="006600"/>
              </a:solidFill>
            </a:endParaRPr>
          </a:p>
          <a:p>
            <a:pPr indent="15877">
              <a:buNone/>
            </a:pPr>
            <a:r>
              <a:rPr lang="pt-BR" sz="2200" b="1" dirty="0">
                <a:solidFill>
                  <a:schemeClr val="accent2"/>
                </a:solidFill>
              </a:rPr>
              <a:t>Equilíbrio</a:t>
            </a:r>
          </a:p>
          <a:p>
            <a:pPr indent="15877"/>
            <a:r>
              <a:rPr lang="pt-BR" sz="2200" b="1" dirty="0"/>
              <a:t>Reflete aspectos positivos e negativos do desempenho da organização, permite a avaliação equilibrada do desempenho.</a:t>
            </a:r>
          </a:p>
          <a:p>
            <a:pPr indent="15877">
              <a:buNone/>
            </a:pPr>
            <a:r>
              <a:rPr lang="pt-BR" sz="2200" b="1" dirty="0">
                <a:solidFill>
                  <a:srgbClr val="006600"/>
                </a:solidFill>
              </a:rPr>
              <a:t>Questão: o relatório divulga tanto os resultados favoráveis quanto os desfavoráveis?</a:t>
            </a:r>
          </a:p>
          <a:p>
            <a:pPr indent="15877">
              <a:buNone/>
            </a:pPr>
            <a:endParaRPr lang="pt-BR" sz="2200" b="1" dirty="0">
              <a:solidFill>
                <a:srgbClr val="006600"/>
              </a:solidFill>
            </a:endParaRPr>
          </a:p>
          <a:p>
            <a:pPr indent="15877">
              <a:buNone/>
            </a:pPr>
            <a:endParaRPr lang="pt-BR" sz="1600" b="1" dirty="0"/>
          </a:p>
          <a:p>
            <a:pPr indent="15877">
              <a:lnSpc>
                <a:spcPct val="80000"/>
              </a:lnSpc>
            </a:pPr>
            <a:endParaRPr lang="pt-BR" sz="16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40014" y="370495"/>
            <a:ext cx="6547556" cy="53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de-CH" sz="2200" b="1"/>
              <a:t>Princípios GRI (G3)</a:t>
            </a:r>
          </a:p>
        </p:txBody>
      </p:sp>
    </p:spTree>
    <p:extLst>
      <p:ext uri="{BB962C8B-B14F-4D97-AF65-F5344CB8AC3E}">
        <p14:creationId xmlns:p14="http://schemas.microsoft.com/office/powerpoint/2010/main" val="6559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09642"/>
            <a:ext cx="9800167" cy="58114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indent="15877">
              <a:buNone/>
            </a:pPr>
            <a:endParaRPr lang="pt-BR" sz="2200" b="1" dirty="0">
              <a:solidFill>
                <a:srgbClr val="006600"/>
              </a:solidFill>
            </a:endParaRPr>
          </a:p>
          <a:p>
            <a:pPr indent="15877">
              <a:buNone/>
            </a:pPr>
            <a:r>
              <a:rPr lang="pt-BR" sz="2200" b="1" dirty="0">
                <a:solidFill>
                  <a:schemeClr val="accent2"/>
                </a:solidFill>
              </a:rPr>
              <a:t>Exatidão</a:t>
            </a:r>
          </a:p>
          <a:p>
            <a:pPr indent="15877"/>
            <a:r>
              <a:rPr lang="pt-BR" sz="2200" b="1" dirty="0"/>
              <a:t>Informações suficientemente precisas e detalhadas para que os </a:t>
            </a:r>
            <a:r>
              <a:rPr lang="pt-BR" sz="2200" b="1" i="1" dirty="0" err="1"/>
              <a:t>stakeholders</a:t>
            </a:r>
            <a:r>
              <a:rPr lang="pt-BR" sz="2200" b="1" dirty="0"/>
              <a:t> avaliem o desempenho da organização.</a:t>
            </a:r>
          </a:p>
          <a:p>
            <a:pPr indent="15877">
              <a:buNone/>
            </a:pPr>
            <a:r>
              <a:rPr lang="pt-BR" sz="2200" b="1" dirty="0">
                <a:solidFill>
                  <a:srgbClr val="006600"/>
                </a:solidFill>
              </a:rPr>
              <a:t>Questão: As informações e dados apresentam grande exatidão e mínima margem de erro?</a:t>
            </a:r>
          </a:p>
          <a:p>
            <a:pPr indent="15877">
              <a:buNone/>
            </a:pPr>
            <a:endParaRPr lang="pt-BR" sz="2200" dirty="0"/>
          </a:p>
          <a:p>
            <a:pPr indent="15877">
              <a:buNone/>
            </a:pPr>
            <a:r>
              <a:rPr lang="pt-BR" sz="2200" b="1" dirty="0">
                <a:solidFill>
                  <a:schemeClr val="accent2"/>
                </a:solidFill>
              </a:rPr>
              <a:t>Periodicidade</a:t>
            </a:r>
          </a:p>
          <a:p>
            <a:pPr indent="15877">
              <a:buNone/>
            </a:pPr>
            <a:r>
              <a:rPr lang="pt-BR" sz="2200" b="1" dirty="0"/>
              <a:t>Publicação regular e com informações disponibilizadas a tempo para que os </a:t>
            </a:r>
            <a:r>
              <a:rPr lang="pt-BR" sz="2200" b="1" i="1" dirty="0" err="1"/>
              <a:t>stakeholders</a:t>
            </a:r>
            <a:r>
              <a:rPr lang="pt-BR" sz="2200" b="1" dirty="0"/>
              <a:t> tomem decisões fundamentadas.</a:t>
            </a:r>
          </a:p>
          <a:p>
            <a:pPr indent="15877">
              <a:buNone/>
            </a:pPr>
            <a:r>
              <a:rPr lang="pt-BR" sz="2200" b="1" dirty="0">
                <a:solidFill>
                  <a:srgbClr val="006600"/>
                </a:solidFill>
              </a:rPr>
              <a:t>Questão: O relatório é publicado periodicamente?</a:t>
            </a:r>
          </a:p>
          <a:p>
            <a:pPr indent="15877">
              <a:lnSpc>
                <a:spcPct val="80000"/>
              </a:lnSpc>
              <a:buNone/>
            </a:pPr>
            <a:endParaRPr lang="pt-BR" sz="2200" b="1" dirty="0"/>
          </a:p>
          <a:p>
            <a:pPr indent="15877">
              <a:buNone/>
            </a:pPr>
            <a:endParaRPr lang="pt-BR" sz="2200" dirty="0"/>
          </a:p>
          <a:p>
            <a:pPr indent="15877">
              <a:buNone/>
            </a:pPr>
            <a:endParaRPr lang="pt-BR" sz="2200" dirty="0"/>
          </a:p>
          <a:p>
            <a:pPr indent="15877">
              <a:lnSpc>
                <a:spcPct val="80000"/>
              </a:lnSpc>
            </a:pPr>
            <a:endParaRPr lang="pt-BR" sz="22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19792" y="289339"/>
            <a:ext cx="6588124" cy="4834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de-CH" sz="2200" b="1"/>
              <a:t>Princípios GRI (G3)</a:t>
            </a:r>
          </a:p>
        </p:txBody>
      </p:sp>
    </p:spTree>
    <p:extLst>
      <p:ext uri="{BB962C8B-B14F-4D97-AF65-F5344CB8AC3E}">
        <p14:creationId xmlns:p14="http://schemas.microsoft.com/office/powerpoint/2010/main" val="1074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95" y="1090311"/>
            <a:ext cx="9399764" cy="6130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indent="15877">
              <a:buNone/>
            </a:pPr>
            <a:endParaRPr lang="pt-BR" sz="2200" b="1" dirty="0">
              <a:solidFill>
                <a:srgbClr val="006600"/>
              </a:solidFill>
            </a:endParaRPr>
          </a:p>
          <a:p>
            <a:pPr indent="15877">
              <a:lnSpc>
                <a:spcPct val="80000"/>
              </a:lnSpc>
              <a:buNone/>
            </a:pPr>
            <a:r>
              <a:rPr lang="pt-BR" sz="2200" b="1" dirty="0">
                <a:solidFill>
                  <a:schemeClr val="accent2"/>
                </a:solidFill>
              </a:rPr>
              <a:t>Clareza</a:t>
            </a:r>
          </a:p>
          <a:p>
            <a:pPr indent="15877">
              <a:lnSpc>
                <a:spcPct val="105000"/>
              </a:lnSpc>
            </a:pPr>
            <a:r>
              <a:rPr lang="pt-BR" sz="2200" b="1" dirty="0"/>
              <a:t>Informações disponíveis de uma forma compreensível e acessível aos </a:t>
            </a:r>
            <a:r>
              <a:rPr lang="pt-BR" sz="2200" b="1" dirty="0" err="1"/>
              <a:t>stakeholders</a:t>
            </a:r>
            <a:endParaRPr lang="pt-BR" sz="2200" b="1" dirty="0"/>
          </a:p>
          <a:p>
            <a:pPr indent="15877">
              <a:lnSpc>
                <a:spcPct val="105000"/>
              </a:lnSpc>
              <a:buNone/>
            </a:pPr>
            <a:r>
              <a:rPr lang="pt-BR" sz="2200" b="1" dirty="0">
                <a:solidFill>
                  <a:srgbClr val="006600"/>
                </a:solidFill>
              </a:rPr>
              <a:t>Questão: As informações e dados são apresentados de maneira clara e de fácil compreensão?</a:t>
            </a:r>
          </a:p>
          <a:p>
            <a:pPr indent="15877">
              <a:lnSpc>
                <a:spcPct val="105000"/>
              </a:lnSpc>
              <a:buNone/>
            </a:pPr>
            <a:endParaRPr lang="pt-BR" sz="2200" b="1" dirty="0">
              <a:solidFill>
                <a:srgbClr val="006600"/>
              </a:solidFill>
            </a:endParaRPr>
          </a:p>
          <a:p>
            <a:pPr indent="15877">
              <a:lnSpc>
                <a:spcPct val="105000"/>
              </a:lnSpc>
              <a:buNone/>
            </a:pPr>
            <a:r>
              <a:rPr lang="pt-BR" sz="2200" b="1" dirty="0">
                <a:solidFill>
                  <a:schemeClr val="accent2"/>
                </a:solidFill>
              </a:rPr>
              <a:t>Confiabilidade</a:t>
            </a:r>
          </a:p>
          <a:p>
            <a:pPr indent="15877">
              <a:lnSpc>
                <a:spcPct val="105000"/>
              </a:lnSpc>
            </a:pPr>
            <a:r>
              <a:rPr lang="pt-BR" sz="2200" b="1" dirty="0"/>
              <a:t>Deve permitir a revisão e estabelecer a qualidade e materialidade das informações.</a:t>
            </a:r>
          </a:p>
          <a:p>
            <a:pPr indent="15877">
              <a:lnSpc>
                <a:spcPct val="105000"/>
              </a:lnSpc>
              <a:buNone/>
            </a:pPr>
            <a:r>
              <a:rPr lang="pt-BR" sz="2200" b="1" dirty="0">
                <a:solidFill>
                  <a:srgbClr val="006600"/>
                </a:solidFill>
              </a:rPr>
              <a:t>Questão: As fontes das informações podem ser identificadas?</a:t>
            </a:r>
          </a:p>
          <a:p>
            <a:pPr indent="15877">
              <a:buNone/>
            </a:pPr>
            <a:endParaRPr lang="pt-BR" sz="2200" b="1" dirty="0">
              <a:solidFill>
                <a:srgbClr val="006600"/>
              </a:solidFill>
            </a:endParaRPr>
          </a:p>
          <a:p>
            <a:pPr indent="15877">
              <a:buNone/>
            </a:pPr>
            <a:endParaRPr lang="pt-BR" sz="1100" dirty="0"/>
          </a:p>
          <a:p>
            <a:pPr indent="15877">
              <a:buNone/>
            </a:pPr>
            <a:r>
              <a:rPr lang="pt-BR" sz="1800" dirty="0"/>
              <a:t>Fontes: </a:t>
            </a:r>
            <a:r>
              <a:rPr lang="pt-BR" sz="1800" i="1" dirty="0"/>
              <a:t>Global </a:t>
            </a:r>
            <a:r>
              <a:rPr lang="pt-BR" sz="1800" i="1" dirty="0" err="1"/>
              <a:t>Reporting</a:t>
            </a:r>
            <a:r>
              <a:rPr lang="pt-BR" sz="1800" i="1" dirty="0"/>
              <a:t> </a:t>
            </a:r>
            <a:r>
              <a:rPr lang="pt-BR" sz="1800" i="1" dirty="0" err="1"/>
              <a:t>Initiative</a:t>
            </a:r>
            <a:r>
              <a:rPr lang="pt-BR" sz="1800" dirty="0"/>
              <a:t>, 2006</a:t>
            </a:r>
          </a:p>
          <a:p>
            <a:pPr indent="15877">
              <a:buNone/>
            </a:pPr>
            <a:r>
              <a:rPr lang="pt-BR" sz="1800" dirty="0"/>
              <a:t>GRÜNINGER, Beat. </a:t>
            </a:r>
            <a:r>
              <a:rPr lang="pt-BR" sz="1800" u="sng" dirty="0"/>
              <a:t>GRI: Caminhos e desafios para relatórios de sustentabilidade</a:t>
            </a:r>
            <a:r>
              <a:rPr lang="pt-BR" sz="1800" dirty="0"/>
              <a:t>. Business </a:t>
            </a:r>
            <a:r>
              <a:rPr lang="pt-BR" sz="1800" dirty="0" err="1"/>
              <a:t>Meets</a:t>
            </a:r>
            <a:r>
              <a:rPr lang="pt-BR" sz="1800" dirty="0"/>
              <a:t> Social </a:t>
            </a:r>
            <a:r>
              <a:rPr lang="pt-BR" sz="1800" dirty="0" err="1"/>
              <a:t>Development</a:t>
            </a:r>
            <a:r>
              <a:rPr lang="pt-BR" sz="1800" dirty="0"/>
              <a:t>. 23 de Outubro, 2007.</a:t>
            </a:r>
          </a:p>
          <a:p>
            <a:pPr indent="15877">
              <a:buNone/>
            </a:pPr>
            <a:endParaRPr lang="pt-BR" sz="1800" dirty="0"/>
          </a:p>
          <a:p>
            <a:pPr indent="15877">
              <a:buNone/>
            </a:pPr>
            <a:endParaRPr lang="pt-BR" sz="2200" b="1" dirty="0"/>
          </a:p>
          <a:p>
            <a:pPr indent="15877">
              <a:lnSpc>
                <a:spcPct val="80000"/>
              </a:lnSpc>
            </a:pPr>
            <a:endParaRPr lang="pt-BR" sz="22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9520" y="210394"/>
            <a:ext cx="6191250" cy="6351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de-CH" sz="2700" b="1"/>
              <a:t>Princípios GRI (G3)</a:t>
            </a:r>
          </a:p>
        </p:txBody>
      </p:sp>
    </p:spTree>
    <p:extLst>
      <p:ext uri="{BB962C8B-B14F-4D97-AF65-F5344CB8AC3E}">
        <p14:creationId xmlns:p14="http://schemas.microsoft.com/office/powerpoint/2010/main" val="24193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248592" y="384608"/>
            <a:ext cx="9131653" cy="7850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pt-BR" sz="2700" b="1" dirty="0">
                <a:solidFill>
                  <a:srgbClr val="003300"/>
                </a:solidFill>
              </a:rPr>
              <a:t>GRI - Estrutura</a:t>
            </a:r>
          </a:p>
        </p:txBody>
      </p:sp>
      <p:grpSp>
        <p:nvGrpSpPr>
          <p:cNvPr id="26627" name="Group 4"/>
          <p:cNvGrpSpPr>
            <a:grpSpLocks noChangeAspect="1"/>
          </p:cNvGrpSpPr>
          <p:nvPr/>
        </p:nvGrpSpPr>
        <p:grpSpPr bwMode="auto">
          <a:xfrm>
            <a:off x="918987" y="1169702"/>
            <a:ext cx="8159750" cy="5356283"/>
            <a:chOff x="540" y="765"/>
            <a:chExt cx="4947" cy="3246"/>
          </a:xfrm>
        </p:grpSpPr>
        <p:sp>
          <p:nvSpPr>
            <p:cNvPr id="266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40" y="765"/>
              <a:ext cx="4939" cy="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49"/>
            <a:stretch>
              <a:fillRect/>
            </a:stretch>
          </p:blipFill>
          <p:spPr bwMode="auto">
            <a:xfrm>
              <a:off x="540" y="997"/>
              <a:ext cx="4947" cy="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61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5217"/>
            <a:ext cx="9131653" cy="9456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pt-BR" sz="3100" b="1">
                <a:solidFill>
                  <a:srgbClr val="003300"/>
                </a:solidFill>
              </a:rPr>
              <a:t>Indicadores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50858"/>
            <a:ext cx="9881306" cy="51216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indent="24696">
              <a:lnSpc>
                <a:spcPct val="90000"/>
              </a:lnSpc>
              <a:buNone/>
            </a:pPr>
            <a:r>
              <a:rPr lang="pt-BR" sz="2700" b="1">
                <a:solidFill>
                  <a:schemeClr val="accent2"/>
                </a:solidFill>
              </a:rPr>
              <a:t>Indicadores essenciais</a:t>
            </a:r>
          </a:p>
          <a:p>
            <a:pPr indent="24696">
              <a:lnSpc>
                <a:spcPct val="90000"/>
              </a:lnSpc>
              <a:buNone/>
            </a:pPr>
            <a:r>
              <a:rPr lang="pt-BR" sz="2700"/>
              <a:t>Indicadores aplicáveis e considerados relevantes para a maioria das organizações. </a:t>
            </a:r>
          </a:p>
          <a:p>
            <a:pPr indent="24696">
              <a:lnSpc>
                <a:spcPct val="90000"/>
              </a:lnSpc>
              <a:buNone/>
            </a:pPr>
            <a:endParaRPr lang="pt-BR" sz="1300"/>
          </a:p>
          <a:p>
            <a:pPr indent="24696">
              <a:lnSpc>
                <a:spcPct val="90000"/>
              </a:lnSpc>
              <a:buNone/>
            </a:pPr>
            <a:r>
              <a:rPr lang="pt-BR" sz="2700" b="1">
                <a:solidFill>
                  <a:schemeClr val="accent2"/>
                </a:solidFill>
              </a:rPr>
              <a:t>Indicadores adicionais</a:t>
            </a:r>
          </a:p>
          <a:p>
            <a:pPr indent="24696">
              <a:lnSpc>
                <a:spcPct val="90000"/>
              </a:lnSpc>
              <a:buNone/>
            </a:pPr>
            <a:r>
              <a:rPr lang="pt-BR" sz="2700"/>
              <a:t>Práticas emergentes ou questões que podem ser relevantes para algumas organizações, ou tratam de temas que podem ser relevantes para algumas organizações, mas não para outras. </a:t>
            </a:r>
          </a:p>
          <a:p>
            <a:pPr indent="24696">
              <a:lnSpc>
                <a:spcPct val="90000"/>
              </a:lnSpc>
              <a:buNone/>
            </a:pPr>
            <a:r>
              <a:rPr lang="pt-BR" sz="2700"/>
              <a:t>No caso de existirem versões definitivas de </a:t>
            </a:r>
            <a:r>
              <a:rPr lang="pt-BR" sz="2700" b="1"/>
              <a:t>suplementos setoriais</a:t>
            </a:r>
            <a:r>
              <a:rPr lang="pt-BR" sz="2700"/>
              <a:t>, os indicadores deverão ser tratados como indicadores essenciais.</a:t>
            </a:r>
          </a:p>
          <a:p>
            <a:pPr indent="24696" algn="r">
              <a:lnSpc>
                <a:spcPct val="90000"/>
              </a:lnSpc>
              <a:buNone/>
            </a:pPr>
            <a:r>
              <a:rPr lang="pt-BR" sz="1600"/>
              <a:t>Fonte: </a:t>
            </a:r>
            <a:r>
              <a:rPr lang="pt-BR" sz="1600" i="1"/>
              <a:t>Global Reporting Initiative</a:t>
            </a:r>
            <a:r>
              <a:rPr lang="pt-BR" sz="1600"/>
              <a:t>, 2006 </a:t>
            </a:r>
          </a:p>
          <a:p>
            <a:pPr indent="24696">
              <a:lnSpc>
                <a:spcPct val="90000"/>
              </a:lnSpc>
            </a:pP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5654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5"/>
          <a:stretch>
            <a:fillRect/>
          </a:stretch>
        </p:blipFill>
        <p:spPr bwMode="auto">
          <a:xfrm>
            <a:off x="1479903" y="2050066"/>
            <a:ext cx="7039680" cy="38460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5504" y="354410"/>
            <a:ext cx="6935611" cy="6121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sz="2400" b="1">
                <a:solidFill>
                  <a:srgbClr val="003300"/>
                </a:solidFill>
              </a:rPr>
              <a:t>Histórico – evolução dos Indicadores</a:t>
            </a:r>
          </a:p>
        </p:txBody>
      </p:sp>
    </p:spTree>
    <p:extLst>
      <p:ext uri="{BB962C8B-B14F-4D97-AF65-F5344CB8AC3E}">
        <p14:creationId xmlns:p14="http://schemas.microsoft.com/office/powerpoint/2010/main" val="27805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516485" y="2586658"/>
            <a:ext cx="9039930" cy="42430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29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BR" sz="2700" b="1" dirty="0"/>
              <a:t>São padrões, normas, referências e diretrizes</a:t>
            </a:r>
          </a:p>
          <a:p>
            <a:pPr algn="ctr" eaLnBrk="0" hangingPunct="0">
              <a:lnSpc>
                <a:spcPct val="110000"/>
              </a:lnSpc>
            </a:pPr>
            <a:r>
              <a:rPr lang="pt-BR" sz="2700" b="1" dirty="0"/>
              <a:t>utilizados para balizar, medir, gerenciar, avaliar, </a:t>
            </a:r>
          </a:p>
          <a:p>
            <a:pPr algn="ctr" eaLnBrk="0" hangingPunct="0">
              <a:lnSpc>
                <a:spcPct val="110000"/>
              </a:lnSpc>
            </a:pPr>
            <a:r>
              <a:rPr lang="pt-BR" sz="2700" b="1" dirty="0"/>
              <a:t>práticas de RESPONSABILIDADE SOCIAL </a:t>
            </a:r>
          </a:p>
          <a:p>
            <a:pPr algn="ctr" eaLnBrk="0" hangingPunct="0">
              <a:lnSpc>
                <a:spcPct val="110000"/>
              </a:lnSpc>
            </a:pPr>
            <a:r>
              <a:rPr lang="pt-BR" sz="2700" b="1" dirty="0"/>
              <a:t>voltadas ao DESENVOLVIMENTO SUSTENTÁVEL.</a:t>
            </a:r>
          </a:p>
          <a:p>
            <a:pPr algn="ctr" eaLnBrk="0" hangingPunct="0">
              <a:lnSpc>
                <a:spcPct val="110000"/>
              </a:lnSpc>
            </a:pPr>
            <a:r>
              <a:rPr lang="pt-BR" sz="2700" b="1" dirty="0"/>
              <a:t>São instrumentos que guiam todo o processo </a:t>
            </a:r>
          </a:p>
          <a:p>
            <a:pPr algn="ctr" eaLnBrk="0" hangingPunct="0">
              <a:lnSpc>
                <a:spcPct val="110000"/>
              </a:lnSpc>
            </a:pPr>
            <a:r>
              <a:rPr lang="pt-BR" sz="2700" b="1" dirty="0"/>
              <a:t>de incorporação de diretrizes </a:t>
            </a:r>
          </a:p>
          <a:p>
            <a:pPr algn="ctr" eaLnBrk="0" hangingPunct="0">
              <a:lnSpc>
                <a:spcPct val="110000"/>
              </a:lnSpc>
            </a:pPr>
            <a:r>
              <a:rPr lang="pt-BR" sz="2700" b="1" dirty="0"/>
              <a:t>socialmente responsáveis aos negócios.</a:t>
            </a:r>
            <a:endParaRPr lang="pt-BR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51974" y="1508974"/>
            <a:ext cx="8568952" cy="58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b"/>
          <a:lstStyle/>
          <a:p>
            <a:pPr algn="ctr"/>
            <a:r>
              <a:rPr lang="pt-BR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Ferramentas </a:t>
            </a:r>
            <a:r>
              <a:rPr lang="pt-BR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gestão para a sustentabilidade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738" y="282402"/>
            <a:ext cx="69204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b"/>
          <a:lstStyle/>
          <a:p>
            <a:pPr algn="ctr"/>
            <a:r>
              <a:rPr lang="pt-BR" sz="2700" b="1" dirty="0" smtClean="0">
                <a:solidFill>
                  <a:schemeClr val="tx2"/>
                </a:solidFill>
              </a:rPr>
              <a:t>Indicadores de Responsabilidade Social e Sustentabilidade</a:t>
            </a:r>
          </a:p>
        </p:txBody>
      </p:sp>
    </p:spTree>
    <p:extLst>
      <p:ext uri="{BB962C8B-B14F-4D97-AF65-F5344CB8AC3E}">
        <p14:creationId xmlns:p14="http://schemas.microsoft.com/office/powerpoint/2010/main" val="11259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3"/>
          <a:stretch>
            <a:fillRect/>
          </a:stretch>
        </p:blipFill>
        <p:spPr bwMode="auto">
          <a:xfrm>
            <a:off x="1695624" y="1722562"/>
            <a:ext cx="6048672" cy="54458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7472" y="786458"/>
            <a:ext cx="7416824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sz="2200" b="1" dirty="0" smtClean="0">
                <a:solidFill>
                  <a:schemeClr val="tx2"/>
                </a:solidFill>
              </a:rPr>
              <a:t>Vantagens dos Indicadores:</a:t>
            </a:r>
            <a:br>
              <a:rPr lang="pt-BR" sz="2200" b="1" dirty="0" smtClean="0">
                <a:solidFill>
                  <a:schemeClr val="tx2"/>
                </a:solidFill>
              </a:rPr>
            </a:br>
            <a:r>
              <a:rPr lang="pt-BR" sz="2200" b="1" dirty="0" smtClean="0">
                <a:solidFill>
                  <a:schemeClr val="tx2"/>
                </a:solidFill>
              </a:rPr>
              <a:t>Mostrar </a:t>
            </a:r>
            <a:r>
              <a:rPr lang="pt-BR" sz="2200" b="1" dirty="0">
                <a:solidFill>
                  <a:schemeClr val="tx2"/>
                </a:solidFill>
              </a:rPr>
              <a:t>o valor intangível</a:t>
            </a:r>
          </a:p>
        </p:txBody>
      </p:sp>
    </p:spTree>
    <p:extLst>
      <p:ext uri="{BB962C8B-B14F-4D97-AF65-F5344CB8AC3E}">
        <p14:creationId xmlns:p14="http://schemas.microsoft.com/office/powerpoint/2010/main" val="5428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31" y="138386"/>
            <a:ext cx="6552728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pt-BR" sz="2700" b="1" dirty="0">
                <a:solidFill>
                  <a:srgbClr val="003300"/>
                </a:solidFill>
              </a:rPr>
              <a:t>GRI Metodologia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417" y="1136182"/>
            <a:ext cx="9720792" cy="58414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pt-BR" sz="700" b="1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pt-BR" sz="2700" b="1" dirty="0">
                <a:solidFill>
                  <a:schemeClr val="tx2"/>
                </a:solidFill>
              </a:rPr>
              <a:t>Estrutura Lógica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700" b="1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2200" b="1" dirty="0">
                <a:solidFill>
                  <a:schemeClr val="tx2"/>
                </a:solidFill>
              </a:rPr>
              <a:t>Sugere-se que as organizações relatoras sigam esta estrutura lógica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200" b="1" dirty="0">
                <a:solidFill>
                  <a:schemeClr val="tx2"/>
                </a:solidFill>
              </a:rPr>
              <a:t>para compilar os seus relatórios, embora possam usar outros formatos.</a:t>
            </a:r>
          </a:p>
          <a:p>
            <a:pPr marL="0" indent="0">
              <a:lnSpc>
                <a:spcPct val="90000"/>
              </a:lnSpc>
              <a:buNone/>
            </a:pPr>
            <a:endParaRPr lang="pt-BR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2200" b="1" dirty="0"/>
              <a:t>Estratégia e Análise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200" b="1" dirty="0"/>
              <a:t>Perfil Organizacional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200" b="1" dirty="0"/>
              <a:t>Parâmetros do Relatório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200" b="1" dirty="0"/>
              <a:t>Governança, Compromissos e Envolvimento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200" b="1" dirty="0"/>
              <a:t>Processos de Gestão e Indicadores de Desempenho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200" b="1" dirty="0"/>
              <a:t>Indicadores de Desempenho Econômico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200" b="1" dirty="0"/>
              <a:t>Indicadores de Desempenho Ambiental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200" b="1" dirty="0"/>
              <a:t>Indicadores de Desempenho Social</a:t>
            </a:r>
          </a:p>
        </p:txBody>
      </p:sp>
    </p:spTree>
    <p:extLst>
      <p:ext uri="{BB962C8B-B14F-4D97-AF65-F5344CB8AC3E}">
        <p14:creationId xmlns:p14="http://schemas.microsoft.com/office/powerpoint/2010/main" val="159538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04" y="901536"/>
            <a:ext cx="9957152" cy="6721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pt-BR" sz="2700" b="1">
                <a:solidFill>
                  <a:schemeClr val="tx2"/>
                </a:solidFill>
              </a:rPr>
              <a:t>GRI - Dimensão econômica da sustentabilidade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94" y="1490798"/>
            <a:ext cx="9442098" cy="55574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200" dirty="0"/>
              <a:t>A dimensão econômica da sustentabilidade refere-se aos </a:t>
            </a:r>
            <a:r>
              <a:rPr lang="pt-BR" sz="2200" b="1" dirty="0">
                <a:solidFill>
                  <a:schemeClr val="tx2"/>
                </a:solidFill>
              </a:rPr>
              <a:t>impactos da organização sobre as condições econômicas dos seus </a:t>
            </a:r>
            <a:r>
              <a:rPr lang="pt-BR" sz="2200" b="1" i="1" dirty="0" err="1">
                <a:solidFill>
                  <a:schemeClr val="tx2"/>
                </a:solidFill>
              </a:rPr>
              <a:t>stakeholders</a:t>
            </a:r>
            <a:r>
              <a:rPr lang="pt-BR" sz="2200" b="1" dirty="0">
                <a:solidFill>
                  <a:schemeClr val="tx2"/>
                </a:solidFill>
              </a:rPr>
              <a:t> e sobre os sistemas econômicos nos níveis local, nacional e global</a:t>
            </a:r>
            <a:r>
              <a:rPr lang="pt-BR" sz="2200" dirty="0">
                <a:solidFill>
                  <a:schemeClr val="tx2"/>
                </a:solidFill>
              </a:rPr>
              <a:t>.</a:t>
            </a:r>
            <a:r>
              <a:rPr lang="pt-BR" sz="2200" dirty="0">
                <a:solidFill>
                  <a:srgbClr val="FFC00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200" b="1" dirty="0"/>
              <a:t>Os indicadores econômicos ilustram:</a:t>
            </a:r>
          </a:p>
          <a:p>
            <a:pPr marL="0" indent="0">
              <a:lnSpc>
                <a:spcPct val="150000"/>
              </a:lnSpc>
            </a:pPr>
            <a:r>
              <a:rPr lang="pt-BR" sz="2200" dirty="0"/>
              <a:t> O fluxo de capital entre as diferentes partes interessadas;</a:t>
            </a:r>
          </a:p>
          <a:p>
            <a:pPr marL="0" indent="0">
              <a:lnSpc>
                <a:spcPct val="150000"/>
              </a:lnSpc>
            </a:pPr>
            <a:r>
              <a:rPr lang="pt-BR" sz="2200" dirty="0"/>
              <a:t> Os principais impactos econômicos da empresa sobre a </a:t>
            </a:r>
            <a:r>
              <a:rPr lang="pt-BR" sz="2200" dirty="0" smtClean="0"/>
              <a:t>sociedade.</a:t>
            </a:r>
            <a:endParaRPr lang="pt-BR" sz="22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200" dirty="0"/>
              <a:t>A estrutura dos indicadores de desempenho econômico abrange os impactos diretos, a presença no mercado e os impactos indiretos.</a:t>
            </a:r>
          </a:p>
          <a:p>
            <a:pPr marL="0" indent="0">
              <a:lnSpc>
                <a:spcPct val="90000"/>
              </a:lnSpc>
              <a:buNone/>
            </a:pPr>
            <a:endParaRPr lang="pt-BR" sz="1600" dirty="0"/>
          </a:p>
          <a:p>
            <a:pPr marL="0" indent="0">
              <a:lnSpc>
                <a:spcPct val="90000"/>
              </a:lnSpc>
              <a:buNone/>
            </a:pPr>
            <a:r>
              <a:rPr lang="pt-BR" sz="1800" dirty="0"/>
              <a:t>                                                                                   Fonte: </a:t>
            </a:r>
            <a:r>
              <a:rPr lang="pt-BR" sz="1800" i="1" dirty="0"/>
              <a:t>Global </a:t>
            </a:r>
            <a:r>
              <a:rPr lang="pt-BR" sz="1800" i="1" dirty="0" err="1"/>
              <a:t>Reporting</a:t>
            </a:r>
            <a:r>
              <a:rPr lang="pt-BR" sz="1800" i="1" dirty="0"/>
              <a:t> </a:t>
            </a:r>
            <a:r>
              <a:rPr lang="pt-BR" sz="1800" i="1" dirty="0" err="1"/>
              <a:t>Initiative</a:t>
            </a:r>
            <a:r>
              <a:rPr lang="pt-BR" sz="1800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35860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8695" y="1009155"/>
            <a:ext cx="9452681" cy="8644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pt-BR" sz="2700" b="1">
                <a:solidFill>
                  <a:schemeClr val="tx2"/>
                </a:solidFill>
              </a:rPr>
              <a:t>GRI- Dimensão Ambiental da sustentabilidade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1" y="1803070"/>
            <a:ext cx="9960681" cy="5262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indent="15877">
              <a:lnSpc>
                <a:spcPct val="150000"/>
              </a:lnSpc>
              <a:buNone/>
            </a:pPr>
            <a:r>
              <a:rPr lang="pt-BR" sz="2200"/>
              <a:t>A dimensão ambiental da sustentabilidade refere-se aos </a:t>
            </a:r>
            <a:r>
              <a:rPr lang="pt-BR" sz="2200" b="1">
                <a:solidFill>
                  <a:schemeClr val="tx2"/>
                </a:solidFill>
              </a:rPr>
              <a:t>impactos da organização nos sistemas naturais, incluindo ecossistemas, terra, ar e água.</a:t>
            </a:r>
          </a:p>
          <a:p>
            <a:pPr indent="15877">
              <a:lnSpc>
                <a:spcPct val="150000"/>
              </a:lnSpc>
              <a:buNone/>
            </a:pPr>
            <a:r>
              <a:rPr lang="pt-BR" sz="2200" b="1"/>
              <a:t>Os indicadores ambientais abrangem</a:t>
            </a:r>
            <a:r>
              <a:rPr lang="pt-BR" sz="2200"/>
              <a:t>:</a:t>
            </a:r>
          </a:p>
          <a:p>
            <a:pPr indent="15877">
              <a:lnSpc>
                <a:spcPct val="150000"/>
              </a:lnSpc>
            </a:pPr>
            <a:r>
              <a:rPr lang="pt-BR" sz="2200"/>
              <a:t> O desempenho relacionado com os consumos de materiais, energia e água, com a geração de emissões, efluentes e resíduos, impactos na biodiversidade, conformidade ambiental e outros aspectos relevantes, tais como investimentos no meio ambiente, transporte e impactos de produtos e serviços.</a:t>
            </a:r>
          </a:p>
          <a:p>
            <a:pPr indent="15877">
              <a:lnSpc>
                <a:spcPct val="90000"/>
              </a:lnSpc>
              <a:buNone/>
            </a:pPr>
            <a:r>
              <a:rPr lang="pt-BR" sz="1800"/>
              <a:t>                                                                                      Fonte: </a:t>
            </a:r>
            <a:r>
              <a:rPr lang="pt-BR" sz="1800" i="1"/>
              <a:t>Global ReportingInitiative</a:t>
            </a:r>
            <a:r>
              <a:rPr lang="pt-BR" sz="180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25312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224394"/>
            <a:ext cx="9652000" cy="8644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pt-BR" sz="3100" b="1">
                <a:solidFill>
                  <a:schemeClr val="tx2"/>
                </a:solidFill>
              </a:rPr>
              <a:t>GRI- Dimensão Social da sustentabilidade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570" y="2090644"/>
            <a:ext cx="9144000" cy="50298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indent="15877">
              <a:lnSpc>
                <a:spcPct val="150000"/>
              </a:lnSpc>
              <a:buNone/>
            </a:pPr>
            <a:r>
              <a:rPr lang="pt-BR" sz="2200" dirty="0"/>
              <a:t>A dimensão social da sustentabilidade refere-se aos </a:t>
            </a:r>
            <a:r>
              <a:rPr lang="pt-BR" sz="2200" b="1" dirty="0">
                <a:solidFill>
                  <a:schemeClr val="tx2"/>
                </a:solidFill>
              </a:rPr>
              <a:t>impactos da organização nos sistemas sociais nos quais opera</a:t>
            </a:r>
            <a:r>
              <a:rPr lang="pt-BR" sz="2200" dirty="0">
                <a:solidFill>
                  <a:schemeClr val="tx2"/>
                </a:solidFill>
              </a:rPr>
              <a:t>.</a:t>
            </a:r>
          </a:p>
          <a:p>
            <a:pPr indent="15877">
              <a:lnSpc>
                <a:spcPct val="150000"/>
              </a:lnSpc>
              <a:buNone/>
            </a:pPr>
            <a:r>
              <a:rPr lang="pt-BR" sz="2200" b="1" dirty="0"/>
              <a:t>Os indicadores identificam:</a:t>
            </a:r>
          </a:p>
          <a:p>
            <a:pPr indent="15877">
              <a:lnSpc>
                <a:spcPct val="150000"/>
              </a:lnSpc>
            </a:pPr>
            <a:r>
              <a:rPr lang="pt-BR" sz="2200" dirty="0"/>
              <a:t> Aspectos de desempenho fundamentais referentes a práticas laborais, direitos humanos e questões mais amplas referentes à sociedade (ex. concorrência desleal) e à responsabilidade pelo produto (ex. saúde e segurança do consumidor).</a:t>
            </a:r>
          </a:p>
          <a:p>
            <a:pPr indent="15877">
              <a:buNone/>
            </a:pPr>
            <a:endParaRPr lang="pt-BR" sz="2700" dirty="0"/>
          </a:p>
          <a:p>
            <a:pPr indent="15877">
              <a:buNone/>
            </a:pPr>
            <a:r>
              <a:rPr lang="pt-BR" sz="2000" dirty="0"/>
              <a:t>                                                          Fonte: </a:t>
            </a:r>
            <a:r>
              <a:rPr lang="pt-BR" sz="2000" i="1" dirty="0"/>
              <a:t>Global </a:t>
            </a:r>
            <a:r>
              <a:rPr lang="pt-BR" sz="2000" i="1" dirty="0" err="1"/>
              <a:t>Reporting</a:t>
            </a:r>
            <a:r>
              <a:rPr lang="pt-BR" sz="2000" i="1" dirty="0"/>
              <a:t> </a:t>
            </a:r>
            <a:r>
              <a:rPr lang="pt-BR" sz="2000" i="1" dirty="0" err="1"/>
              <a:t>Initiative</a:t>
            </a:r>
            <a:r>
              <a:rPr lang="pt-BR" sz="2000" dirty="0"/>
              <a:t>, 2006 </a:t>
            </a:r>
          </a:p>
          <a:p>
            <a:pPr indent="15877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285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7" y="1330249"/>
            <a:ext cx="8480778" cy="46646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4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512" y="282402"/>
            <a:ext cx="6746874" cy="628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pt-BR" sz="2700" b="1" dirty="0">
                <a:solidFill>
                  <a:srgbClr val="003300"/>
                </a:solidFill>
              </a:rPr>
              <a:t>Diretrizes e Indicadores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9480" y="1146498"/>
            <a:ext cx="9560278" cy="62119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indent="24696">
              <a:lnSpc>
                <a:spcPct val="80000"/>
              </a:lnSpc>
              <a:buNone/>
            </a:pPr>
            <a:endParaRPr lang="pt-BR" sz="100" b="1" dirty="0"/>
          </a:p>
          <a:p>
            <a:pPr indent="24696">
              <a:lnSpc>
                <a:spcPct val="80000"/>
              </a:lnSpc>
              <a:buNone/>
            </a:pPr>
            <a:r>
              <a:rPr lang="pt-BR" sz="2200" b="1" dirty="0">
                <a:solidFill>
                  <a:schemeClr val="tx2"/>
                </a:solidFill>
              </a:rPr>
              <a:t>Diretrizes</a:t>
            </a:r>
          </a:p>
          <a:p>
            <a:pPr indent="24696">
              <a:lnSpc>
                <a:spcPct val="80000"/>
              </a:lnSpc>
              <a:buNone/>
            </a:pPr>
            <a:r>
              <a:rPr lang="pt-BR" sz="2200" b="1" dirty="0"/>
              <a:t>Princípios para a definição do conteúdo do relatório e garantia da qualidade das informações relatadas.</a:t>
            </a:r>
          </a:p>
          <a:p>
            <a:pPr indent="24696">
              <a:lnSpc>
                <a:spcPct val="80000"/>
              </a:lnSpc>
              <a:buNone/>
            </a:pPr>
            <a:endParaRPr lang="pt-BR" sz="1000" b="1" dirty="0">
              <a:solidFill>
                <a:srgbClr val="003300"/>
              </a:solidFill>
            </a:endParaRPr>
          </a:p>
          <a:p>
            <a:pPr indent="24696">
              <a:lnSpc>
                <a:spcPct val="80000"/>
              </a:lnSpc>
              <a:buNone/>
            </a:pPr>
            <a:r>
              <a:rPr lang="pt-BR" sz="2200" b="1" dirty="0">
                <a:solidFill>
                  <a:schemeClr val="tx2"/>
                </a:solidFill>
              </a:rPr>
              <a:t>Os Protocolos de Indicadores</a:t>
            </a:r>
          </a:p>
          <a:p>
            <a:pPr indent="24696">
              <a:lnSpc>
                <a:spcPct val="80000"/>
              </a:lnSpc>
              <a:buNone/>
            </a:pPr>
            <a:r>
              <a:rPr lang="pt-BR" sz="2200" b="1" dirty="0"/>
              <a:t>Cada um dos tipos de indicadores de desempenho existentes nas Diretrizes. </a:t>
            </a:r>
          </a:p>
          <a:p>
            <a:pPr indent="24696">
              <a:lnSpc>
                <a:spcPct val="80000"/>
              </a:lnSpc>
              <a:buNone/>
            </a:pPr>
            <a:r>
              <a:rPr lang="pt-BR" sz="2200" b="1" dirty="0"/>
              <a:t>Fornecem definições, orientação para compilação e outras informações relevantes às organizações relatoras. </a:t>
            </a:r>
          </a:p>
          <a:p>
            <a:pPr indent="24696">
              <a:lnSpc>
                <a:spcPct val="80000"/>
              </a:lnSpc>
              <a:buNone/>
            </a:pPr>
            <a:endParaRPr lang="pt-BR" sz="900" b="1" dirty="0"/>
          </a:p>
          <a:p>
            <a:pPr indent="24696">
              <a:lnSpc>
                <a:spcPct val="80000"/>
              </a:lnSpc>
              <a:buNone/>
            </a:pPr>
            <a:r>
              <a:rPr lang="pt-BR" sz="2200" b="1" dirty="0">
                <a:solidFill>
                  <a:schemeClr val="tx2"/>
                </a:solidFill>
              </a:rPr>
              <a:t>Os Protocolos Técnicos</a:t>
            </a:r>
          </a:p>
          <a:p>
            <a:pPr indent="24696">
              <a:lnSpc>
                <a:spcPct val="80000"/>
              </a:lnSpc>
              <a:buNone/>
            </a:pPr>
            <a:r>
              <a:rPr lang="pt-BR" sz="2200" b="1" dirty="0"/>
              <a:t>Orientam questões referentes à elaboração do documento, como o estabelecimento de limites do relatório. </a:t>
            </a:r>
          </a:p>
          <a:p>
            <a:pPr indent="24696">
              <a:lnSpc>
                <a:spcPct val="80000"/>
              </a:lnSpc>
              <a:buNone/>
            </a:pPr>
            <a:endParaRPr lang="pt-BR" sz="700" b="1" dirty="0"/>
          </a:p>
          <a:p>
            <a:pPr indent="24696">
              <a:lnSpc>
                <a:spcPct val="80000"/>
              </a:lnSpc>
              <a:buNone/>
            </a:pPr>
            <a:r>
              <a:rPr lang="pt-BR" sz="2200" b="1" dirty="0">
                <a:solidFill>
                  <a:schemeClr val="tx2"/>
                </a:solidFill>
              </a:rPr>
              <a:t>Os Suplementos Setoriais</a:t>
            </a:r>
          </a:p>
          <a:p>
            <a:pPr indent="24696">
              <a:lnSpc>
                <a:spcPct val="80000"/>
              </a:lnSpc>
              <a:buNone/>
            </a:pPr>
            <a:r>
              <a:rPr lang="pt-BR" sz="2200" b="1" dirty="0"/>
              <a:t>Complementam as Diretrizes com informações específicas sobre </a:t>
            </a:r>
          </a:p>
          <a:p>
            <a:pPr indent="24696">
              <a:lnSpc>
                <a:spcPct val="80000"/>
              </a:lnSpc>
              <a:buNone/>
            </a:pPr>
            <a:r>
              <a:rPr lang="pt-BR" sz="2200" b="1" dirty="0"/>
              <a:t>a sua aplicação em determinado setor de atividade, incluindo indicadores específicos para o setor. </a:t>
            </a:r>
          </a:p>
          <a:p>
            <a:pPr indent="24696">
              <a:lnSpc>
                <a:spcPct val="80000"/>
              </a:lnSpc>
              <a:buNone/>
            </a:pPr>
            <a:endParaRPr lang="pt-BR" sz="2200" b="1" dirty="0"/>
          </a:p>
          <a:p>
            <a:pPr indent="24696" algn="r">
              <a:lnSpc>
                <a:spcPct val="80000"/>
              </a:lnSpc>
              <a:buNone/>
            </a:pPr>
            <a:r>
              <a:rPr lang="pt-BR" sz="1600" b="1" dirty="0"/>
              <a:t>Fonte: </a:t>
            </a:r>
            <a:r>
              <a:rPr lang="pt-BR" sz="1600" b="1" i="1" dirty="0"/>
              <a:t>Global </a:t>
            </a:r>
            <a:r>
              <a:rPr lang="pt-BR" sz="1600" b="1" i="1" dirty="0" err="1"/>
              <a:t>Reporting</a:t>
            </a:r>
            <a:r>
              <a:rPr lang="pt-BR" sz="1600" b="1" i="1" dirty="0"/>
              <a:t> </a:t>
            </a:r>
            <a:r>
              <a:rPr lang="pt-BR" sz="1600" b="1" i="1" dirty="0" err="1"/>
              <a:t>Initiative</a:t>
            </a:r>
            <a:r>
              <a:rPr lang="pt-BR" sz="1600" b="1" dirty="0"/>
              <a:t>, 2006</a:t>
            </a:r>
          </a:p>
          <a:p>
            <a:pPr indent="24696">
              <a:lnSpc>
                <a:spcPct val="80000"/>
              </a:lnSpc>
            </a:pP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7708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6"/>
          <a:stretch>
            <a:fillRect/>
          </a:stretch>
        </p:blipFill>
        <p:spPr bwMode="auto">
          <a:xfrm>
            <a:off x="1263576" y="2370634"/>
            <a:ext cx="7936499" cy="37549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5544" y="642442"/>
            <a:ext cx="6826250" cy="532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pt-BR" sz="2700" b="1" dirty="0">
                <a:solidFill>
                  <a:schemeClr val="tx2"/>
                </a:solidFill>
              </a:rPr>
              <a:t>Verificação (</a:t>
            </a:r>
            <a:r>
              <a:rPr lang="pt-BR" sz="2700" b="1" dirty="0" err="1">
                <a:solidFill>
                  <a:schemeClr val="tx2"/>
                </a:solidFill>
              </a:rPr>
              <a:t>Assurance</a:t>
            </a:r>
            <a:r>
              <a:rPr lang="pt-BR" sz="2700" b="1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34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9"/>
          <a:stretch>
            <a:fillRect/>
          </a:stretch>
        </p:blipFill>
        <p:spPr bwMode="auto">
          <a:xfrm>
            <a:off x="603250" y="1769550"/>
            <a:ext cx="8316737" cy="4984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498426"/>
            <a:ext cx="6905626" cy="5557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pt-BR" sz="2700" b="1" dirty="0">
                <a:solidFill>
                  <a:schemeClr val="tx2"/>
                </a:solidFill>
              </a:rPr>
              <a:t>Verificação</a:t>
            </a:r>
          </a:p>
        </p:txBody>
      </p:sp>
    </p:spTree>
    <p:extLst>
      <p:ext uri="{BB962C8B-B14F-4D97-AF65-F5344CB8AC3E}">
        <p14:creationId xmlns:p14="http://schemas.microsoft.com/office/powerpoint/2010/main" val="1337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15227" r="4013"/>
          <a:stretch>
            <a:fillRect/>
          </a:stretch>
        </p:blipFill>
        <p:spPr bwMode="auto">
          <a:xfrm>
            <a:off x="520348" y="1730736"/>
            <a:ext cx="8401402" cy="44723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471488" y="317566"/>
            <a:ext cx="7064374" cy="4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ctr"/>
          <a:lstStyle/>
          <a:p>
            <a:pPr algn="ctr"/>
            <a:r>
              <a:rPr lang="pt-BR" sz="2700" b="1" dirty="0">
                <a:solidFill>
                  <a:schemeClr val="tx2"/>
                </a:solidFill>
              </a:rPr>
              <a:t>Verificação</a:t>
            </a:r>
          </a:p>
        </p:txBody>
      </p:sp>
    </p:spTree>
    <p:extLst>
      <p:ext uri="{BB962C8B-B14F-4D97-AF65-F5344CB8AC3E}">
        <p14:creationId xmlns:p14="http://schemas.microsoft.com/office/powerpoint/2010/main" val="26716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3"/>
          <p:cNvSpPr>
            <a:spLocks noChangeArrowheads="1"/>
          </p:cNvSpPr>
          <p:nvPr/>
        </p:nvSpPr>
        <p:spPr bwMode="auto">
          <a:xfrm>
            <a:off x="287514" y="2014056"/>
            <a:ext cx="9459736" cy="52010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29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sz="2700" b="1" dirty="0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sz="2700" b="1" dirty="0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sz="2700" b="1" dirty="0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sz="2700" b="1" dirty="0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sz="2700" b="1" dirty="0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sz="2700" b="1" dirty="0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sz="2700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pt-BR" sz="2400" b="1" dirty="0" smtClean="0"/>
              <a:t> </a:t>
            </a:r>
            <a:r>
              <a:rPr lang="pt-BR" sz="2400" b="1" dirty="0"/>
              <a:t>Tratam da conduta ética e da qualidade dos relacionamentos entre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400" b="1" dirty="0"/>
              <a:t>empresas, sindicatos, </a:t>
            </a:r>
            <a:r>
              <a:rPr lang="pt-BR" sz="2400" b="1" dirty="0" err="1"/>
              <a:t>OSCs</a:t>
            </a:r>
            <a:r>
              <a:rPr lang="pt-BR" sz="2400" b="1" dirty="0"/>
              <a:t>, governos e organismos internacionais;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pt-BR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pt-BR" sz="2400" b="1" dirty="0"/>
              <a:t> Avaliam o desempenho econômico, social e ambiental;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pt-BR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pt-BR" sz="2400" b="1" dirty="0"/>
              <a:t>São aplicados em âmbito nacional e/ou internacional</a:t>
            </a:r>
            <a:r>
              <a:rPr lang="pt-BR" sz="2400" b="1" dirty="0" smtClean="0"/>
              <a:t>;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pt-BR" sz="1400" b="1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pt-BR" sz="2400" b="1" dirty="0" smtClean="0"/>
              <a:t>Baseiam-se em referências legitimadas internacionalmente;</a:t>
            </a:r>
            <a:endParaRPr lang="pt-BR" sz="2400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pt-BR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pt-BR" sz="2400" b="1" dirty="0"/>
              <a:t> Contemplam ampla variedade de temas relacionados à RSE;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pt-BR" sz="1600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pt-BR" sz="2400" b="1" dirty="0"/>
              <a:t> Interagem com políticas públicas.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sz="2700" b="1" dirty="0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BR" sz="2700" b="1" dirty="0"/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sz="2700" b="1" dirty="0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sz="2700" b="1" dirty="0"/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287514" y="2056514"/>
            <a:ext cx="5520972" cy="1199694"/>
          </a:xfrm>
          <a:prstGeom prst="rightArrow">
            <a:avLst>
              <a:gd name="adj1" fmla="val 50000"/>
              <a:gd name="adj2" fmla="val 115074"/>
            </a:avLst>
          </a:prstGeom>
          <a:solidFill>
            <a:schemeClr val="bg1">
              <a:alpha val="30196"/>
            </a:schemeClr>
          </a:soli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pPr algn="ctr" eaLnBrk="0" hangingPunct="0"/>
            <a:r>
              <a:rPr lang="pt-BR" b="1"/>
              <a:t>    Padrões, normas, referências e diretrizes</a:t>
            </a:r>
          </a:p>
          <a:p>
            <a:pPr algn="ctr" eaLnBrk="0" hangingPunct="0"/>
            <a:r>
              <a:rPr lang="pt-BR" sz="200"/>
              <a:t> </a:t>
            </a:r>
          </a:p>
        </p:txBody>
      </p:sp>
      <p:sp>
        <p:nvSpPr>
          <p:cNvPr id="15364" name="Retângulo 4"/>
          <p:cNvSpPr>
            <a:spLocks noChangeArrowheads="1"/>
          </p:cNvSpPr>
          <p:nvPr/>
        </p:nvSpPr>
        <p:spPr bwMode="auto">
          <a:xfrm>
            <a:off x="1263576" y="1434530"/>
            <a:ext cx="7240240" cy="4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608" tIns="50804" rIns="101608" bIns="50804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MECANISMOS INDUTORES da RESPONSABILIDADE SOCIAL</a:t>
            </a:r>
            <a:endParaRPr lang="pt-BR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4899" y="0"/>
            <a:ext cx="69204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b"/>
          <a:lstStyle/>
          <a:p>
            <a:pPr algn="ctr"/>
            <a:r>
              <a:rPr lang="pt-BR" sz="2700" b="1" dirty="0" smtClean="0">
                <a:solidFill>
                  <a:schemeClr val="tx2"/>
                </a:solidFill>
              </a:rPr>
              <a:t>Indicadores Ethos e </a:t>
            </a:r>
            <a:r>
              <a:rPr lang="pt-BR" sz="2700" b="1" dirty="0">
                <a:solidFill>
                  <a:schemeClr val="tx2"/>
                </a:solidFill>
              </a:rPr>
              <a:t>Global </a:t>
            </a:r>
            <a:r>
              <a:rPr lang="pt-BR" sz="2700" b="1" dirty="0" err="1">
                <a:solidFill>
                  <a:schemeClr val="tx2"/>
                </a:solidFill>
              </a:rPr>
              <a:t>Reporting</a:t>
            </a:r>
            <a:r>
              <a:rPr lang="pt-BR" sz="2700" b="1" dirty="0">
                <a:solidFill>
                  <a:schemeClr val="tx2"/>
                </a:solidFill>
              </a:rPr>
              <a:t> </a:t>
            </a:r>
            <a:r>
              <a:rPr lang="pt-BR" sz="2700" b="1" dirty="0" err="1" smtClean="0">
                <a:solidFill>
                  <a:schemeClr val="tx2"/>
                </a:solidFill>
              </a:rPr>
              <a:t>Initiative</a:t>
            </a:r>
            <a:endParaRPr lang="pt-BR" sz="27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Oval 24"/>
          <p:cNvSpPr>
            <a:spLocks noChangeArrowheads="1"/>
          </p:cNvSpPr>
          <p:nvPr/>
        </p:nvSpPr>
        <p:spPr bwMode="auto">
          <a:xfrm>
            <a:off x="1000125" y="3189776"/>
            <a:ext cx="7881056" cy="4033090"/>
          </a:xfrm>
          <a:prstGeom prst="ellipse">
            <a:avLst/>
          </a:prstGeom>
          <a:gradFill rotWithShape="1">
            <a:gsLst>
              <a:gs pos="0">
                <a:srgbClr val="57B2B9">
                  <a:alpha val="29999"/>
                </a:srgbClr>
              </a:gs>
              <a:gs pos="100000">
                <a:srgbClr val="BADFE2">
                  <a:alpha val="2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1608" tIns="50804" rIns="101608" bIns="50804" anchor="ctr"/>
          <a:lstStyle/>
          <a:p>
            <a:pPr algn="ctr"/>
            <a:r>
              <a:rPr lang="pt-BR" b="1">
                <a:solidFill>
                  <a:srgbClr val="4D4D4D"/>
                </a:solidFill>
              </a:rPr>
              <a:t>VERIFICAÇÃO </a:t>
            </a:r>
          </a:p>
          <a:p>
            <a:pPr algn="ctr"/>
            <a:r>
              <a:rPr lang="pt-BR" b="1">
                <a:solidFill>
                  <a:srgbClr val="4D4D4D"/>
                </a:solidFill>
              </a:rPr>
              <a:t>e RELATÓRIO</a:t>
            </a:r>
          </a:p>
          <a:p>
            <a:pPr algn="ctr"/>
            <a:endParaRPr lang="pt-BR" b="1">
              <a:solidFill>
                <a:srgbClr val="4D4D4D"/>
              </a:solidFill>
            </a:endParaRPr>
          </a:p>
          <a:p>
            <a:pPr algn="ctr"/>
            <a:endParaRPr lang="pt-BR" b="1"/>
          </a:p>
        </p:txBody>
      </p:sp>
      <p:sp>
        <p:nvSpPr>
          <p:cNvPr id="1041" name="Oval 23"/>
          <p:cNvSpPr>
            <a:spLocks noChangeArrowheads="1"/>
          </p:cNvSpPr>
          <p:nvPr/>
        </p:nvSpPr>
        <p:spPr bwMode="auto">
          <a:xfrm>
            <a:off x="439209" y="1009155"/>
            <a:ext cx="7681736" cy="3763160"/>
          </a:xfrm>
          <a:prstGeom prst="ellipse">
            <a:avLst/>
          </a:prstGeom>
          <a:gradFill rotWithShape="1">
            <a:gsLst>
              <a:gs pos="0">
                <a:srgbClr val="57B2B9">
                  <a:alpha val="29999"/>
                </a:srgbClr>
              </a:gs>
              <a:gs pos="100000">
                <a:srgbClr val="BADFE2">
                  <a:alpha val="2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1608" tIns="50804" rIns="101608" bIns="50804" anchor="ctr"/>
          <a:lstStyle/>
          <a:p>
            <a:pPr algn="ctr"/>
            <a:endParaRPr lang="pt-BR" b="1"/>
          </a:p>
          <a:p>
            <a:pPr algn="ctr"/>
            <a:endParaRPr lang="pt-BR" b="1"/>
          </a:p>
          <a:p>
            <a:pPr algn="ctr"/>
            <a:r>
              <a:rPr lang="pt-BR" b="1">
                <a:solidFill>
                  <a:srgbClr val="4D4D4D"/>
                </a:solidFill>
              </a:rPr>
              <a:t>      PLANEJAMENTO</a:t>
            </a:r>
          </a:p>
          <a:p>
            <a:pPr algn="ctr"/>
            <a:r>
              <a:rPr lang="pt-BR" b="1">
                <a:solidFill>
                  <a:srgbClr val="4D4D4D"/>
                </a:solidFill>
              </a:rPr>
              <a:t>    e GESTÃO</a:t>
            </a:r>
          </a:p>
        </p:txBody>
      </p:sp>
      <p:sp>
        <p:nvSpPr>
          <p:cNvPr id="1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9209" y="282402"/>
            <a:ext cx="6462889" cy="532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pt-BR" sz="2700" b="1">
                <a:solidFill>
                  <a:schemeClr val="tx2"/>
                </a:solidFill>
              </a:rPr>
              <a:t>GRI - Processos Integrados </a:t>
            </a:r>
          </a:p>
        </p:txBody>
      </p:sp>
      <p:grpSp>
        <p:nvGrpSpPr>
          <p:cNvPr id="3" name="Diagram 2"/>
          <p:cNvGrpSpPr>
            <a:grpSpLocks/>
          </p:cNvGrpSpPr>
          <p:nvPr/>
        </p:nvGrpSpPr>
        <p:grpSpPr bwMode="auto">
          <a:xfrm>
            <a:off x="299862" y="991513"/>
            <a:ext cx="9486194" cy="6503049"/>
            <a:chOff x="1436" y="620"/>
            <a:chExt cx="2744" cy="296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36" y="620"/>
              <a:ext cx="2744" cy="2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5" name="_s3076"/>
            <p:cNvSpPr>
              <a:spLocks noChangeArrowheads="1" noTextEdit="1"/>
            </p:cNvSpPr>
            <p:nvPr/>
          </p:nvSpPr>
          <p:spPr bwMode="auto">
            <a:xfrm>
              <a:off x="2176" y="889"/>
              <a:ext cx="1264" cy="1264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599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-1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6" name="_s3077"/>
            <p:cNvSpPr>
              <a:spLocks noChangeArrowheads="1" noTextEdit="1"/>
            </p:cNvSpPr>
            <p:nvPr/>
          </p:nvSpPr>
          <p:spPr bwMode="auto">
            <a:xfrm rot="3600000">
              <a:off x="2681" y="1180"/>
              <a:ext cx="1264" cy="1264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599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-1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7" name="_s3078"/>
            <p:cNvSpPr>
              <a:spLocks noChangeArrowheads="1" noTextEdit="1"/>
            </p:cNvSpPr>
            <p:nvPr/>
          </p:nvSpPr>
          <p:spPr bwMode="auto">
            <a:xfrm rot="7200000">
              <a:off x="2681" y="1764"/>
              <a:ext cx="1264" cy="1264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599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-1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8" name="_s3079"/>
            <p:cNvSpPr>
              <a:spLocks noChangeArrowheads="1" noTextEdit="1"/>
            </p:cNvSpPr>
            <p:nvPr/>
          </p:nvSpPr>
          <p:spPr bwMode="auto">
            <a:xfrm rot="10800000">
              <a:off x="2176" y="2055"/>
              <a:ext cx="1264" cy="1264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599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-1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9" name="_s3080"/>
            <p:cNvSpPr>
              <a:spLocks noChangeArrowheads="1" noTextEdit="1"/>
            </p:cNvSpPr>
            <p:nvPr/>
          </p:nvSpPr>
          <p:spPr bwMode="auto">
            <a:xfrm rot="14400000">
              <a:off x="1671" y="1764"/>
              <a:ext cx="1264" cy="1264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599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-1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" name="_s3081"/>
            <p:cNvSpPr>
              <a:spLocks noChangeArrowheads="1" noTextEdit="1"/>
            </p:cNvSpPr>
            <p:nvPr/>
          </p:nvSpPr>
          <p:spPr bwMode="auto">
            <a:xfrm rot="18000000">
              <a:off x="1671" y="1181"/>
              <a:ext cx="1264" cy="1264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599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-1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1" name="_s3082"/>
            <p:cNvSpPr>
              <a:spLocks noChangeArrowheads="1"/>
            </p:cNvSpPr>
            <p:nvPr/>
          </p:nvSpPr>
          <p:spPr bwMode="auto">
            <a:xfrm>
              <a:off x="3130" y="904"/>
              <a:ext cx="471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Balanced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Scorecard</a:t>
              </a:r>
            </a:p>
          </p:txBody>
        </p:sp>
        <p:sp>
          <p:nvSpPr>
            <p:cNvPr id="12" name="_s3083"/>
            <p:cNvSpPr>
              <a:spLocks noChangeArrowheads="1"/>
            </p:cNvSpPr>
            <p:nvPr/>
          </p:nvSpPr>
          <p:spPr bwMode="auto">
            <a:xfrm>
              <a:off x="3687" y="1868"/>
              <a:ext cx="471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GRI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Relatório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Ano X</a:t>
              </a:r>
            </a:p>
          </p:txBody>
        </p:sp>
        <p:sp>
          <p:nvSpPr>
            <p:cNvPr id="13" name="_s3084"/>
            <p:cNvSpPr>
              <a:spLocks noChangeArrowheads="1"/>
            </p:cNvSpPr>
            <p:nvPr/>
          </p:nvSpPr>
          <p:spPr bwMode="auto">
            <a:xfrm>
              <a:off x="3130" y="2833"/>
              <a:ext cx="471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GRI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Relatório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Ano X + 1</a:t>
              </a:r>
            </a:p>
          </p:txBody>
        </p:sp>
        <p:sp>
          <p:nvSpPr>
            <p:cNvPr id="14" name="_s3085"/>
            <p:cNvSpPr>
              <a:spLocks noChangeArrowheads="1"/>
            </p:cNvSpPr>
            <p:nvPr/>
          </p:nvSpPr>
          <p:spPr bwMode="auto">
            <a:xfrm>
              <a:off x="2016" y="2833"/>
              <a:ext cx="471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Processo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AA1000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Verificação</a:t>
              </a:r>
            </a:p>
          </p:txBody>
        </p:sp>
        <p:sp>
          <p:nvSpPr>
            <p:cNvPr id="15" name="_s3086"/>
            <p:cNvSpPr>
              <a:spLocks noChangeArrowheads="1"/>
            </p:cNvSpPr>
            <p:nvPr/>
          </p:nvSpPr>
          <p:spPr bwMode="auto">
            <a:xfrm>
              <a:off x="1459" y="1868"/>
              <a:ext cx="471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Processo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AA 1000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_s3087"/>
            <p:cNvSpPr>
              <a:spLocks noChangeArrowheads="1"/>
            </p:cNvSpPr>
            <p:nvPr/>
          </p:nvSpPr>
          <p:spPr bwMode="auto">
            <a:xfrm>
              <a:off x="2016" y="903"/>
              <a:ext cx="471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Indicadores Ethos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  <a:cs typeface="Arial" pitchFamily="34" charset="0"/>
                </a:rPr>
                <a:t>de RSE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3257904" y="2967479"/>
            <a:ext cx="4046361" cy="21188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8" tIns="50804" rIns="101608" bIns="50804" anchor="ctr"/>
          <a:lstStyle/>
          <a:p>
            <a:pPr>
              <a:defRPr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Planejamento</a:t>
            </a:r>
          </a:p>
          <a:p>
            <a:pPr>
              <a:defRPr/>
            </a:pP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                   Relatório</a:t>
            </a:r>
          </a:p>
          <a:p>
            <a:pPr>
              <a:defRPr/>
            </a:pP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                                 Verificação</a:t>
            </a:r>
          </a:p>
        </p:txBody>
      </p:sp>
    </p:spTree>
    <p:extLst>
      <p:ext uri="{BB962C8B-B14F-4D97-AF65-F5344CB8AC3E}">
        <p14:creationId xmlns:p14="http://schemas.microsoft.com/office/powerpoint/2010/main" val="16381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0160000" cy="7621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8" tIns="50804" rIns="101608" bIns="50804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439209" y="6605376"/>
            <a:ext cx="9720791" cy="1016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608" tIns="50804" rIns="101608" bIns="50804" anchor="ctr"/>
          <a:lstStyle/>
          <a:p>
            <a:endParaRPr lang="es-ES_tradnl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278695" y="1009155"/>
            <a:ext cx="1601611" cy="400487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pPr algn="ctr">
              <a:buClr>
                <a:schemeClr val="bg2"/>
              </a:buClr>
              <a:buFont typeface="Wingdings" pitchFamily="2" charset="2"/>
              <a:buNone/>
            </a:pPr>
            <a:r>
              <a:rPr lang="pt-BR" b="1"/>
              <a:t>FASE 1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262821" y="1739557"/>
            <a:ext cx="1534583" cy="400487"/>
          </a:xfrm>
          <a:prstGeom prst="rect">
            <a:avLst/>
          </a:prstGeom>
          <a:gradFill rotWithShape="1">
            <a:gsLst>
              <a:gs pos="0">
                <a:srgbClr val="009999">
                  <a:alpha val="40999"/>
                </a:srgbClr>
              </a:gs>
              <a:gs pos="100000">
                <a:srgbClr val="55BBBB">
                  <a:alpha val="42998"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40003" tIns="40003" rIns="40003" bIns="40003" anchor="ctr"/>
          <a:lstStyle/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pt-BR" b="1"/>
              <a:t>Preparação</a:t>
            </a: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15195" y="4493933"/>
            <a:ext cx="1760361" cy="2746205"/>
          </a:xfrm>
          <a:prstGeom prst="roundRect">
            <a:avLst>
              <a:gd name="adj" fmla="val 16667"/>
            </a:avLst>
          </a:prstGeom>
          <a:solidFill>
            <a:srgbClr val="FFC000">
              <a:alpha val="3803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1608" tIns="50804" rIns="101608" bIns="50804" anchor="ctr">
            <a:spAutoFit/>
          </a:bodyPr>
          <a:lstStyle/>
          <a:p>
            <a:pPr algn="ctr">
              <a:buFontTx/>
              <a:buChar char="•"/>
            </a:pPr>
            <a:r>
              <a:rPr lang="pt-BR" b="1"/>
              <a:t>Imaginar, visualizar o relatório GRI</a:t>
            </a:r>
          </a:p>
          <a:p>
            <a:pPr algn="ctr">
              <a:buFontTx/>
              <a:buChar char="•"/>
            </a:pPr>
            <a:r>
              <a:rPr lang="pt-BR" b="1"/>
              <a:t>Criar o Plano de Ação</a:t>
            </a:r>
          </a:p>
          <a:p>
            <a:pPr algn="ctr">
              <a:buFontTx/>
              <a:buChar char="•"/>
            </a:pPr>
            <a:r>
              <a:rPr lang="pt-BR" b="1"/>
              <a:t>Agendar  a “reunião de pontapé inicial”</a:t>
            </a: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2199571" y="1009155"/>
            <a:ext cx="1561041" cy="386373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pPr algn="ctr">
              <a:buClr>
                <a:schemeClr val="bg2"/>
              </a:buClr>
            </a:pPr>
            <a:r>
              <a:rPr lang="pt-BR" b="1"/>
              <a:t>FASE 2</a:t>
            </a: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2199570" y="1730736"/>
            <a:ext cx="1564569" cy="400486"/>
          </a:xfrm>
          <a:prstGeom prst="rect">
            <a:avLst/>
          </a:prstGeom>
          <a:gradFill rotWithShape="1">
            <a:gsLst>
              <a:gs pos="0">
                <a:srgbClr val="009999">
                  <a:alpha val="40999"/>
                </a:srgbClr>
              </a:gs>
              <a:gs pos="100000">
                <a:srgbClr val="55BBBB">
                  <a:alpha val="42998"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40003" tIns="40003" rIns="40003" bIns="40003" anchor="ctr"/>
          <a:lstStyle/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pt-BR" b="1"/>
              <a:t>Conexão</a:t>
            </a:r>
          </a:p>
        </p:txBody>
      </p:sp>
      <p:sp>
        <p:nvSpPr>
          <p:cNvPr id="35849" name="AutoShape 10"/>
          <p:cNvSpPr>
            <a:spLocks noChangeArrowheads="1"/>
          </p:cNvSpPr>
          <p:nvPr/>
        </p:nvSpPr>
        <p:spPr bwMode="auto">
          <a:xfrm>
            <a:off x="2072571" y="3906304"/>
            <a:ext cx="1793874" cy="2199549"/>
          </a:xfrm>
          <a:prstGeom prst="roundRect">
            <a:avLst>
              <a:gd name="adj" fmla="val 16667"/>
            </a:avLst>
          </a:prstGeom>
          <a:solidFill>
            <a:srgbClr val="FFC000">
              <a:alpha val="3803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1608" tIns="50804" rIns="101608" bIns="50804" anchor="ctr">
            <a:spAutoFit/>
          </a:bodyPr>
          <a:lstStyle/>
          <a:p>
            <a:pPr algn="ctr">
              <a:buFontTx/>
              <a:buChar char="•"/>
            </a:pPr>
            <a:r>
              <a:rPr lang="pt-BR" b="1"/>
              <a:t>Identificar Priorizar e Dialogar </a:t>
            </a:r>
          </a:p>
          <a:p>
            <a:pPr algn="ctr">
              <a:buFontTx/>
              <a:buChar char="•"/>
            </a:pPr>
            <a:r>
              <a:rPr lang="pt-BR" b="1"/>
              <a:t>com os stakeholders</a:t>
            </a:r>
          </a:p>
          <a:p>
            <a:pPr algn="ctr">
              <a:buFontTx/>
              <a:buChar char="•"/>
            </a:pPr>
            <a:endParaRPr lang="pt-BR" b="1"/>
          </a:p>
          <a:p>
            <a:pPr algn="ctr">
              <a:buFontTx/>
              <a:buChar char="•"/>
            </a:pPr>
            <a:endParaRPr lang="pt-BR" b="1"/>
          </a:p>
        </p:txBody>
      </p:sp>
      <p:sp>
        <p:nvSpPr>
          <p:cNvPr id="35850" name="Rectangle 12"/>
          <p:cNvSpPr>
            <a:spLocks noChangeArrowheads="1"/>
          </p:cNvSpPr>
          <p:nvPr/>
        </p:nvSpPr>
        <p:spPr bwMode="auto">
          <a:xfrm>
            <a:off x="4152195" y="1023269"/>
            <a:ext cx="1520472" cy="365202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pPr algn="ctr">
              <a:buClr>
                <a:schemeClr val="bg2"/>
              </a:buClr>
              <a:buFont typeface="Wingdings" pitchFamily="2" charset="2"/>
              <a:buNone/>
            </a:pPr>
            <a:r>
              <a:rPr lang="pt-BR" b="1"/>
              <a:t>FASE 3</a:t>
            </a:r>
          </a:p>
        </p:txBody>
      </p:sp>
      <p:sp>
        <p:nvSpPr>
          <p:cNvPr id="35851" name="AutoShape 14"/>
          <p:cNvSpPr>
            <a:spLocks noChangeArrowheads="1"/>
          </p:cNvSpPr>
          <p:nvPr/>
        </p:nvSpPr>
        <p:spPr bwMode="auto">
          <a:xfrm>
            <a:off x="3959932" y="3707813"/>
            <a:ext cx="2000250" cy="3882676"/>
          </a:xfrm>
          <a:prstGeom prst="roundRect">
            <a:avLst>
              <a:gd name="adj" fmla="val 16667"/>
            </a:avLst>
          </a:prstGeom>
          <a:solidFill>
            <a:srgbClr val="FFC000">
              <a:alpha val="3803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1608" tIns="50804" rIns="101608" bIns="50804" anchor="ctr">
            <a:spAutoFit/>
          </a:bodyPr>
          <a:lstStyle/>
          <a:p>
            <a:pPr algn="ctr">
              <a:buFontTx/>
              <a:buChar char="•"/>
            </a:pPr>
            <a:r>
              <a:rPr lang="pt-BR" b="1"/>
              <a:t>Selecionar os temas  para relatar e agir</a:t>
            </a:r>
          </a:p>
          <a:p>
            <a:pPr algn="ctr">
              <a:buFontTx/>
              <a:buChar char="•"/>
            </a:pPr>
            <a:r>
              <a:rPr lang="pt-BR" b="1"/>
              <a:t>Escrever uma recomendação</a:t>
            </a:r>
          </a:p>
          <a:p>
            <a:pPr algn="ctr">
              <a:buFontTx/>
              <a:buChar char="•"/>
            </a:pPr>
            <a:r>
              <a:rPr lang="pt-BR" b="1"/>
              <a:t>Decidir o conteúdo</a:t>
            </a:r>
          </a:p>
          <a:p>
            <a:pPr algn="ctr">
              <a:buFontTx/>
              <a:buChar char="•"/>
            </a:pPr>
            <a:r>
              <a:rPr lang="pt-BR" b="1"/>
              <a:t>Traçar metas</a:t>
            </a:r>
          </a:p>
          <a:p>
            <a:pPr algn="ctr">
              <a:buFontTx/>
              <a:buChar char="•"/>
            </a:pPr>
            <a:r>
              <a:rPr lang="pt-BR" b="1"/>
              <a:t>Verificar procedimentos internos</a:t>
            </a:r>
          </a:p>
          <a:p>
            <a:pPr algn="ctr">
              <a:buFontTx/>
              <a:buChar char="•"/>
            </a:pPr>
            <a:r>
              <a:rPr lang="pt-BR" b="1"/>
              <a:t>Fazer mudanças</a:t>
            </a:r>
          </a:p>
        </p:txBody>
      </p:sp>
      <p:sp>
        <p:nvSpPr>
          <p:cNvPr id="35852" name="Rectangle 16"/>
          <p:cNvSpPr>
            <a:spLocks noChangeArrowheads="1"/>
          </p:cNvSpPr>
          <p:nvPr/>
        </p:nvSpPr>
        <p:spPr bwMode="auto">
          <a:xfrm>
            <a:off x="8120945" y="1009155"/>
            <a:ext cx="1439333" cy="400487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pPr algn="ctr">
              <a:buClr>
                <a:schemeClr val="bg2"/>
              </a:buClr>
              <a:buFont typeface="Wingdings" pitchFamily="2" charset="2"/>
              <a:buNone/>
            </a:pPr>
            <a:r>
              <a:rPr lang="pt-BR" b="1"/>
              <a:t>FASE 5</a:t>
            </a:r>
          </a:p>
        </p:txBody>
      </p:sp>
      <p:sp>
        <p:nvSpPr>
          <p:cNvPr id="35853" name="Rectangle 17"/>
          <p:cNvSpPr>
            <a:spLocks noChangeArrowheads="1"/>
          </p:cNvSpPr>
          <p:nvPr/>
        </p:nvSpPr>
        <p:spPr bwMode="auto">
          <a:xfrm>
            <a:off x="199321" y="2611099"/>
            <a:ext cx="1696861" cy="1298493"/>
          </a:xfrm>
          <a:prstGeom prst="rect">
            <a:avLst/>
          </a:prstGeom>
          <a:solidFill>
            <a:schemeClr val="accent5">
              <a:lumMod val="20000"/>
              <a:lumOff val="80000"/>
              <a:alpha val="79999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40003" tIns="40003" rIns="40003" bIns="40003" anchor="ctr"/>
          <a:lstStyle/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Font typeface="Wingdings" pitchFamily="2" charset="2"/>
              <a:buNone/>
            </a:pPr>
            <a:endParaRPr lang="pt-BR" b="1" dirty="0"/>
          </a:p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pt-BR" b="1" dirty="0"/>
              <a:t>Planejar o processo de elaboração do relatório GRI</a:t>
            </a:r>
          </a:p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Font typeface="Wingdings" pitchFamily="2" charset="2"/>
              <a:buNone/>
            </a:pPr>
            <a:endParaRPr lang="pt-BR" b="1" dirty="0"/>
          </a:p>
        </p:txBody>
      </p:sp>
      <p:sp>
        <p:nvSpPr>
          <p:cNvPr id="35854" name="AutoShape 18"/>
          <p:cNvSpPr>
            <a:spLocks noChangeArrowheads="1"/>
          </p:cNvSpPr>
          <p:nvPr/>
        </p:nvSpPr>
        <p:spPr bwMode="auto">
          <a:xfrm>
            <a:off x="8069792" y="3779791"/>
            <a:ext cx="1910291" cy="3592283"/>
          </a:xfrm>
          <a:prstGeom prst="roundRect">
            <a:avLst>
              <a:gd name="adj" fmla="val 16667"/>
            </a:avLst>
          </a:prstGeom>
          <a:solidFill>
            <a:srgbClr val="FFC000">
              <a:alpha val="3803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1608" tIns="50804" rIns="101608" bIns="50804" anchor="ctr">
            <a:spAutoFit/>
          </a:bodyPr>
          <a:lstStyle/>
          <a:p>
            <a:pPr algn="ctr">
              <a:buFontTx/>
              <a:buChar char="•"/>
            </a:pPr>
            <a:r>
              <a:rPr lang="pt-BR" b="1"/>
              <a:t>Escolher a melhor forma de comunicar</a:t>
            </a:r>
          </a:p>
          <a:p>
            <a:pPr algn="ctr">
              <a:buFontTx/>
              <a:buChar char="•"/>
            </a:pPr>
            <a:r>
              <a:rPr lang="pt-BR" b="1"/>
              <a:t>Redigir o relatório</a:t>
            </a:r>
          </a:p>
          <a:p>
            <a:pPr algn="ctr">
              <a:buFontTx/>
              <a:buChar char="•"/>
            </a:pPr>
            <a:r>
              <a:rPr lang="pt-BR" b="1"/>
              <a:t>Finalizar o relatório</a:t>
            </a:r>
          </a:p>
          <a:p>
            <a:pPr algn="ctr">
              <a:buFontTx/>
              <a:buChar char="•"/>
            </a:pPr>
            <a:r>
              <a:rPr lang="pt-BR" b="1"/>
              <a:t>Publicar o relatório</a:t>
            </a:r>
          </a:p>
          <a:p>
            <a:pPr algn="ctr">
              <a:buFontTx/>
              <a:buChar char="•"/>
            </a:pPr>
            <a:r>
              <a:rPr lang="pt-BR" b="1"/>
              <a:t>Preparar-se para o próximo ciclo</a:t>
            </a:r>
          </a:p>
        </p:txBody>
      </p:sp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80306" y="209948"/>
            <a:ext cx="6905626" cy="4392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pt-BR" sz="2200" b="1"/>
              <a:t>Metodologia de aplicação das Diretrizes GRI</a:t>
            </a:r>
          </a:p>
        </p:txBody>
      </p:sp>
      <p:sp>
        <p:nvSpPr>
          <p:cNvPr id="35856" name="Rectangle 21"/>
          <p:cNvSpPr>
            <a:spLocks noChangeArrowheads="1"/>
          </p:cNvSpPr>
          <p:nvPr/>
        </p:nvSpPr>
        <p:spPr bwMode="auto">
          <a:xfrm>
            <a:off x="6120694" y="1009155"/>
            <a:ext cx="1509889" cy="39343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pPr algn="ctr">
              <a:buClr>
                <a:schemeClr val="bg2"/>
              </a:buClr>
            </a:pPr>
            <a:r>
              <a:rPr lang="pt-BR" b="1"/>
              <a:t>FASE 4</a:t>
            </a:r>
          </a:p>
        </p:txBody>
      </p:sp>
      <p:sp>
        <p:nvSpPr>
          <p:cNvPr id="35857" name="Rectangle 22"/>
          <p:cNvSpPr>
            <a:spLocks noChangeArrowheads="1"/>
          </p:cNvSpPr>
          <p:nvPr/>
        </p:nvSpPr>
        <p:spPr bwMode="auto">
          <a:xfrm>
            <a:off x="6034264" y="1744850"/>
            <a:ext cx="1778000" cy="381079"/>
          </a:xfrm>
          <a:prstGeom prst="rect">
            <a:avLst/>
          </a:prstGeom>
          <a:gradFill rotWithShape="1">
            <a:gsLst>
              <a:gs pos="0">
                <a:srgbClr val="009999">
                  <a:alpha val="40999"/>
                </a:srgbClr>
              </a:gs>
              <a:gs pos="100000">
                <a:srgbClr val="55BBBB">
                  <a:alpha val="42998"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40003" tIns="40003" rIns="40003" bIns="40003" anchor="ctr"/>
          <a:lstStyle/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pt-BR" b="1"/>
              <a:t>Monitoramento</a:t>
            </a:r>
          </a:p>
        </p:txBody>
      </p:sp>
      <p:sp>
        <p:nvSpPr>
          <p:cNvPr id="35858" name="AutoShape 23"/>
          <p:cNvSpPr>
            <a:spLocks noChangeArrowheads="1"/>
          </p:cNvSpPr>
          <p:nvPr/>
        </p:nvSpPr>
        <p:spPr bwMode="auto">
          <a:xfrm>
            <a:off x="6039556" y="3794986"/>
            <a:ext cx="1894417" cy="2219294"/>
          </a:xfrm>
          <a:prstGeom prst="roundRect">
            <a:avLst>
              <a:gd name="adj" fmla="val 16667"/>
            </a:avLst>
          </a:prstGeom>
          <a:solidFill>
            <a:srgbClr val="FFC000">
              <a:alpha val="3803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1608" tIns="50804" rIns="101608" bIns="50804" anchor="ctr">
            <a:spAutoFit/>
          </a:bodyPr>
          <a:lstStyle/>
          <a:p>
            <a:pPr algn="ctr">
              <a:buFontTx/>
              <a:buChar char="•"/>
            </a:pPr>
            <a:r>
              <a:rPr lang="pt-BR" b="1"/>
              <a:t>Verificar processos</a:t>
            </a:r>
          </a:p>
          <a:p>
            <a:pPr algn="ctr">
              <a:buFontTx/>
              <a:buChar char="•"/>
            </a:pPr>
            <a:r>
              <a:rPr lang="pt-BR" b="1"/>
              <a:t>Garantir a qualidade das informações</a:t>
            </a:r>
          </a:p>
          <a:p>
            <a:pPr algn="ctr">
              <a:buFontTx/>
              <a:buChar char="•"/>
            </a:pPr>
            <a:r>
              <a:rPr lang="pt-BR" b="1"/>
              <a:t>Acompanhar</a:t>
            </a:r>
          </a:p>
          <a:p>
            <a:pPr algn="ctr">
              <a:buFontTx/>
              <a:buChar char="•"/>
            </a:pPr>
            <a:endParaRPr lang="pt-BR" b="1"/>
          </a:p>
        </p:txBody>
      </p:sp>
      <p:sp>
        <p:nvSpPr>
          <p:cNvPr id="35859" name="Rectangle 25"/>
          <p:cNvSpPr>
            <a:spLocks noChangeArrowheads="1"/>
          </p:cNvSpPr>
          <p:nvPr/>
        </p:nvSpPr>
        <p:spPr bwMode="auto">
          <a:xfrm>
            <a:off x="4132792" y="1766021"/>
            <a:ext cx="1566333" cy="366965"/>
          </a:xfrm>
          <a:prstGeom prst="rect">
            <a:avLst/>
          </a:prstGeom>
          <a:gradFill rotWithShape="1">
            <a:gsLst>
              <a:gs pos="0">
                <a:srgbClr val="009999">
                  <a:alpha val="40999"/>
                </a:srgbClr>
              </a:gs>
              <a:gs pos="100000">
                <a:srgbClr val="55BBBB">
                  <a:alpha val="42998"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40003" tIns="40003" rIns="40003" bIns="40003" anchor="ctr"/>
          <a:lstStyle/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pt-BR" b="1"/>
              <a:t>Definição</a:t>
            </a:r>
          </a:p>
        </p:txBody>
      </p:sp>
      <p:sp>
        <p:nvSpPr>
          <p:cNvPr id="35860" name="Rectangle 28"/>
          <p:cNvSpPr>
            <a:spLocks noChangeArrowheads="1"/>
          </p:cNvSpPr>
          <p:nvPr/>
        </p:nvSpPr>
        <p:spPr bwMode="auto">
          <a:xfrm>
            <a:off x="2151945" y="2660499"/>
            <a:ext cx="1626306" cy="679239"/>
          </a:xfrm>
          <a:prstGeom prst="rect">
            <a:avLst/>
          </a:prstGeom>
          <a:solidFill>
            <a:schemeClr val="accent5">
              <a:lumMod val="20000"/>
              <a:lumOff val="80000"/>
              <a:alpha val="79999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40003" tIns="40003" rIns="40003" bIns="40003" anchor="ctr"/>
          <a:lstStyle/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pt-BR" b="1" dirty="0"/>
              <a:t>Conectar-se, falar e ouvir</a:t>
            </a:r>
          </a:p>
        </p:txBody>
      </p:sp>
      <p:sp>
        <p:nvSpPr>
          <p:cNvPr id="35861" name="AutoShape 29"/>
          <p:cNvSpPr>
            <a:spLocks noChangeArrowheads="1"/>
          </p:cNvSpPr>
          <p:nvPr/>
        </p:nvSpPr>
        <p:spPr bwMode="auto">
          <a:xfrm>
            <a:off x="758472" y="2201792"/>
            <a:ext cx="543278" cy="305217"/>
          </a:xfrm>
          <a:prstGeom prst="downArrow">
            <a:avLst>
              <a:gd name="adj1" fmla="val 54824"/>
              <a:gd name="adj2" fmla="val 59560"/>
            </a:avLst>
          </a:prstGeom>
          <a:solidFill>
            <a:srgbClr val="3333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endParaRPr lang="es-ES_tradnl"/>
          </a:p>
        </p:txBody>
      </p:sp>
      <p:sp>
        <p:nvSpPr>
          <p:cNvPr id="35862" name="Rectangle 31"/>
          <p:cNvSpPr>
            <a:spLocks noChangeArrowheads="1"/>
          </p:cNvSpPr>
          <p:nvPr/>
        </p:nvSpPr>
        <p:spPr bwMode="auto">
          <a:xfrm>
            <a:off x="4086931" y="2667556"/>
            <a:ext cx="1679222" cy="640426"/>
          </a:xfrm>
          <a:prstGeom prst="rect">
            <a:avLst/>
          </a:prstGeom>
          <a:solidFill>
            <a:schemeClr val="accent5">
              <a:lumMod val="20000"/>
              <a:lumOff val="80000"/>
              <a:alpha val="79999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40003" tIns="40003" rIns="40003" bIns="40003" anchor="ctr"/>
          <a:lstStyle/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pt-BR" b="1" dirty="0"/>
              <a:t>Concentração de esforços</a:t>
            </a:r>
          </a:p>
        </p:txBody>
      </p:sp>
      <p:sp>
        <p:nvSpPr>
          <p:cNvPr id="35863" name="Rectangle 32"/>
          <p:cNvSpPr>
            <a:spLocks noChangeArrowheads="1"/>
          </p:cNvSpPr>
          <p:nvPr/>
        </p:nvSpPr>
        <p:spPr bwMode="auto">
          <a:xfrm>
            <a:off x="5882571" y="2679907"/>
            <a:ext cx="2069041" cy="610433"/>
          </a:xfrm>
          <a:prstGeom prst="rect">
            <a:avLst/>
          </a:prstGeom>
          <a:solidFill>
            <a:schemeClr val="accent5">
              <a:lumMod val="20000"/>
              <a:lumOff val="80000"/>
              <a:alpha val="79999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40003" tIns="40003" rIns="40003" bIns="40003" anchor="ctr"/>
          <a:lstStyle/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pt-BR" b="1" dirty="0"/>
              <a:t>Desenvolvimento do relatório</a:t>
            </a:r>
          </a:p>
        </p:txBody>
      </p:sp>
      <p:sp>
        <p:nvSpPr>
          <p:cNvPr id="35864" name="Rectangle 33"/>
          <p:cNvSpPr>
            <a:spLocks noChangeArrowheads="1"/>
          </p:cNvSpPr>
          <p:nvPr/>
        </p:nvSpPr>
        <p:spPr bwMode="auto">
          <a:xfrm>
            <a:off x="8099779" y="1739557"/>
            <a:ext cx="1621014" cy="389901"/>
          </a:xfrm>
          <a:prstGeom prst="rect">
            <a:avLst/>
          </a:prstGeom>
          <a:gradFill rotWithShape="1">
            <a:gsLst>
              <a:gs pos="0">
                <a:srgbClr val="009999">
                  <a:alpha val="40999"/>
                </a:srgbClr>
              </a:gs>
              <a:gs pos="100000">
                <a:srgbClr val="55BBBB">
                  <a:alpha val="42998"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40003" tIns="40003" rIns="40003" bIns="40003" anchor="ctr"/>
          <a:lstStyle/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pt-BR" b="1"/>
              <a:t>Relatório</a:t>
            </a:r>
          </a:p>
        </p:txBody>
      </p:sp>
      <p:sp>
        <p:nvSpPr>
          <p:cNvPr id="35865" name="Rectangle 34"/>
          <p:cNvSpPr>
            <a:spLocks noChangeArrowheads="1"/>
          </p:cNvSpPr>
          <p:nvPr/>
        </p:nvSpPr>
        <p:spPr bwMode="auto">
          <a:xfrm>
            <a:off x="8087432" y="2674613"/>
            <a:ext cx="1696861" cy="580441"/>
          </a:xfrm>
          <a:prstGeom prst="rect">
            <a:avLst/>
          </a:prstGeom>
          <a:solidFill>
            <a:schemeClr val="accent5">
              <a:lumMod val="20000"/>
              <a:lumOff val="80000"/>
              <a:alpha val="79999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40003" tIns="40003" rIns="40003" bIns="40003" anchor="ctr"/>
          <a:lstStyle/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pt-BR" b="1" dirty="0"/>
              <a:t>Verificar e comunicar</a:t>
            </a:r>
          </a:p>
        </p:txBody>
      </p:sp>
      <p:sp>
        <p:nvSpPr>
          <p:cNvPr id="35866" name="AutoShape 35"/>
          <p:cNvSpPr>
            <a:spLocks noChangeArrowheads="1"/>
          </p:cNvSpPr>
          <p:nvPr/>
        </p:nvSpPr>
        <p:spPr bwMode="auto">
          <a:xfrm>
            <a:off x="2679348" y="2290005"/>
            <a:ext cx="559152" cy="321095"/>
          </a:xfrm>
          <a:prstGeom prst="downArrow">
            <a:avLst>
              <a:gd name="adj1" fmla="val 54824"/>
              <a:gd name="adj2" fmla="val 59560"/>
            </a:avLst>
          </a:prstGeom>
          <a:solidFill>
            <a:srgbClr val="3333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endParaRPr lang="es-ES_tradnl"/>
          </a:p>
        </p:txBody>
      </p:sp>
      <p:sp>
        <p:nvSpPr>
          <p:cNvPr id="35867" name="AutoShape 36"/>
          <p:cNvSpPr>
            <a:spLocks noChangeArrowheads="1"/>
          </p:cNvSpPr>
          <p:nvPr/>
        </p:nvSpPr>
        <p:spPr bwMode="auto">
          <a:xfrm>
            <a:off x="2679348" y="3491465"/>
            <a:ext cx="559152" cy="321095"/>
          </a:xfrm>
          <a:prstGeom prst="downArrow">
            <a:avLst>
              <a:gd name="adj1" fmla="val 54824"/>
              <a:gd name="adj2" fmla="val 59560"/>
            </a:avLst>
          </a:prstGeom>
          <a:solidFill>
            <a:srgbClr val="3333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endParaRPr lang="es-ES_tradnl"/>
          </a:p>
        </p:txBody>
      </p:sp>
      <p:sp>
        <p:nvSpPr>
          <p:cNvPr id="35868" name="AutoShape 37"/>
          <p:cNvSpPr>
            <a:spLocks noChangeArrowheads="1"/>
          </p:cNvSpPr>
          <p:nvPr/>
        </p:nvSpPr>
        <p:spPr bwMode="auto">
          <a:xfrm>
            <a:off x="774348" y="3960757"/>
            <a:ext cx="559152" cy="321095"/>
          </a:xfrm>
          <a:prstGeom prst="downArrow">
            <a:avLst>
              <a:gd name="adj1" fmla="val 54824"/>
              <a:gd name="adj2" fmla="val 59560"/>
            </a:avLst>
          </a:prstGeom>
          <a:solidFill>
            <a:srgbClr val="3333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endParaRPr lang="es-ES_tradnl"/>
          </a:p>
        </p:txBody>
      </p:sp>
      <p:sp>
        <p:nvSpPr>
          <p:cNvPr id="35869" name="AutoShape 38"/>
          <p:cNvSpPr>
            <a:spLocks noChangeArrowheads="1"/>
          </p:cNvSpPr>
          <p:nvPr/>
        </p:nvSpPr>
        <p:spPr bwMode="auto">
          <a:xfrm>
            <a:off x="6679848" y="2290005"/>
            <a:ext cx="559152" cy="321095"/>
          </a:xfrm>
          <a:prstGeom prst="downArrow">
            <a:avLst>
              <a:gd name="adj1" fmla="val 54824"/>
              <a:gd name="adj2" fmla="val 59560"/>
            </a:avLst>
          </a:prstGeom>
          <a:solidFill>
            <a:srgbClr val="3333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endParaRPr lang="es-ES_tradnl"/>
          </a:p>
        </p:txBody>
      </p:sp>
      <p:sp>
        <p:nvSpPr>
          <p:cNvPr id="35870" name="AutoShape 39"/>
          <p:cNvSpPr>
            <a:spLocks noChangeArrowheads="1"/>
          </p:cNvSpPr>
          <p:nvPr/>
        </p:nvSpPr>
        <p:spPr bwMode="auto">
          <a:xfrm>
            <a:off x="4624917" y="3394429"/>
            <a:ext cx="529167" cy="261110"/>
          </a:xfrm>
          <a:prstGeom prst="downArrow">
            <a:avLst>
              <a:gd name="adj1" fmla="val 54824"/>
              <a:gd name="adj2" fmla="val 59560"/>
            </a:avLst>
          </a:prstGeom>
          <a:solidFill>
            <a:srgbClr val="3333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endParaRPr lang="es-ES_tradnl"/>
          </a:p>
        </p:txBody>
      </p:sp>
      <p:sp>
        <p:nvSpPr>
          <p:cNvPr id="35871" name="AutoShape 40"/>
          <p:cNvSpPr>
            <a:spLocks noChangeArrowheads="1"/>
          </p:cNvSpPr>
          <p:nvPr/>
        </p:nvSpPr>
        <p:spPr bwMode="auto">
          <a:xfrm>
            <a:off x="6679848" y="3410309"/>
            <a:ext cx="559152" cy="321095"/>
          </a:xfrm>
          <a:prstGeom prst="downArrow">
            <a:avLst>
              <a:gd name="adj1" fmla="val 54824"/>
              <a:gd name="adj2" fmla="val 59560"/>
            </a:avLst>
          </a:prstGeom>
          <a:solidFill>
            <a:srgbClr val="3333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endParaRPr lang="es-ES_tradnl"/>
          </a:p>
        </p:txBody>
      </p:sp>
      <p:sp>
        <p:nvSpPr>
          <p:cNvPr id="35872" name="AutoShape 41"/>
          <p:cNvSpPr>
            <a:spLocks noChangeArrowheads="1"/>
          </p:cNvSpPr>
          <p:nvPr/>
        </p:nvSpPr>
        <p:spPr bwMode="auto">
          <a:xfrm>
            <a:off x="8692445" y="3392666"/>
            <a:ext cx="559153" cy="321095"/>
          </a:xfrm>
          <a:prstGeom prst="downArrow">
            <a:avLst>
              <a:gd name="adj1" fmla="val 54824"/>
              <a:gd name="adj2" fmla="val 59560"/>
            </a:avLst>
          </a:prstGeom>
          <a:solidFill>
            <a:srgbClr val="3333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endParaRPr lang="es-ES_tradnl"/>
          </a:p>
        </p:txBody>
      </p:sp>
      <p:sp>
        <p:nvSpPr>
          <p:cNvPr id="35873" name="AutoShape 43"/>
          <p:cNvSpPr>
            <a:spLocks noChangeArrowheads="1"/>
          </p:cNvSpPr>
          <p:nvPr/>
        </p:nvSpPr>
        <p:spPr bwMode="auto">
          <a:xfrm>
            <a:off x="8680098" y="2290005"/>
            <a:ext cx="559152" cy="321095"/>
          </a:xfrm>
          <a:prstGeom prst="downArrow">
            <a:avLst>
              <a:gd name="adj1" fmla="val 54824"/>
              <a:gd name="adj2" fmla="val 59560"/>
            </a:avLst>
          </a:prstGeom>
          <a:solidFill>
            <a:srgbClr val="3333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endParaRPr lang="es-ES_tradnl"/>
          </a:p>
        </p:txBody>
      </p:sp>
      <p:sp>
        <p:nvSpPr>
          <p:cNvPr id="35874" name="AutoShape 44"/>
          <p:cNvSpPr>
            <a:spLocks noChangeArrowheads="1"/>
          </p:cNvSpPr>
          <p:nvPr/>
        </p:nvSpPr>
        <p:spPr bwMode="auto">
          <a:xfrm>
            <a:off x="4600222" y="2290005"/>
            <a:ext cx="559153" cy="321095"/>
          </a:xfrm>
          <a:prstGeom prst="downArrow">
            <a:avLst>
              <a:gd name="adj1" fmla="val 54824"/>
              <a:gd name="adj2" fmla="val 59560"/>
            </a:avLst>
          </a:prstGeom>
          <a:solidFill>
            <a:srgbClr val="3333FF">
              <a:alpha val="30196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12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8876" y="370495"/>
            <a:ext cx="7216069" cy="57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pt-BR" sz="2700" b="1" dirty="0">
                <a:solidFill>
                  <a:srgbClr val="003300"/>
                </a:solidFill>
              </a:rPr>
              <a:t>GRI – Níveis de Aplicação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8682" y="1190874"/>
            <a:ext cx="9216319" cy="5642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pt-BR" sz="2700" b="1">
                <a:solidFill>
                  <a:schemeClr val="accent2"/>
                </a:solidFill>
              </a:rPr>
              <a:t>O que é um Nível de Aplicação?</a:t>
            </a:r>
            <a:r>
              <a:rPr lang="pt-BR" sz="3100"/>
              <a:t> </a:t>
            </a: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0" y="3620995"/>
            <a:ext cx="205265" cy="3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608" tIns="50804" rIns="101608" bIns="50804" anchor="ctr">
            <a:spAutoFit/>
          </a:bodyPr>
          <a:lstStyle/>
          <a:p>
            <a:endParaRPr lang="es-ES_tradnl"/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493890" y="2248568"/>
            <a:ext cx="9085792" cy="454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ctr">
            <a:spAutoFit/>
          </a:bodyPr>
          <a:lstStyle/>
          <a:p>
            <a:pPr algn="ctr"/>
            <a:r>
              <a:rPr lang="pt-BR" sz="2200" b="1" dirty="0">
                <a:solidFill>
                  <a:srgbClr val="4D4D4D"/>
                </a:solidFill>
              </a:rPr>
              <a:t>Após concluído o relatório deve ser comparado </a:t>
            </a:r>
          </a:p>
          <a:p>
            <a:pPr algn="ctr"/>
            <a:r>
              <a:rPr lang="pt-BR" sz="2200" b="1" dirty="0">
                <a:solidFill>
                  <a:srgbClr val="4D4D4D"/>
                </a:solidFill>
              </a:rPr>
              <a:t>aos critérios de Níveis de Aplicação da GRI.</a:t>
            </a:r>
            <a:r>
              <a:rPr lang="pt-BR" sz="2200" b="1" dirty="0"/>
              <a:t> </a:t>
            </a:r>
          </a:p>
          <a:p>
            <a:pPr algn="ctr"/>
            <a:endParaRPr lang="pt-BR" sz="1000" b="1" dirty="0"/>
          </a:p>
          <a:p>
            <a:pPr algn="ctr"/>
            <a:r>
              <a:rPr lang="pt-BR" sz="2200" b="1" dirty="0"/>
              <a:t>Há três níveis de Aplicação: C, B, e A. </a:t>
            </a:r>
          </a:p>
          <a:p>
            <a:pPr algn="ctr"/>
            <a:endParaRPr lang="pt-BR" sz="1000" b="1" dirty="0"/>
          </a:p>
          <a:p>
            <a:pPr algn="ctr"/>
            <a:r>
              <a:rPr lang="pt-BR" sz="2200" b="1" dirty="0">
                <a:solidFill>
                  <a:srgbClr val="4D4D4D"/>
                </a:solidFill>
              </a:rPr>
              <a:t>Um ponto a mais (+) estará disponível para cada nível (C+, B+, A+) </a:t>
            </a:r>
          </a:p>
          <a:p>
            <a:pPr algn="ctr"/>
            <a:r>
              <a:rPr lang="pt-BR" sz="2200" b="1" dirty="0">
                <a:solidFill>
                  <a:srgbClr val="4D4D4D"/>
                </a:solidFill>
              </a:rPr>
              <a:t>caso tenha sido utilizada </a:t>
            </a:r>
            <a:r>
              <a:rPr lang="pt-BR" sz="2200" b="1" dirty="0">
                <a:solidFill>
                  <a:srgbClr val="FF0000"/>
                </a:solidFill>
              </a:rPr>
              <a:t>verificação externa </a:t>
            </a:r>
            <a:r>
              <a:rPr lang="pt-BR" sz="2200" b="1" dirty="0">
                <a:solidFill>
                  <a:srgbClr val="4D4D4D"/>
                </a:solidFill>
              </a:rPr>
              <a:t>para o relatório. </a:t>
            </a:r>
          </a:p>
          <a:p>
            <a:pPr algn="ctr"/>
            <a:endParaRPr lang="pt-BR" sz="1000" b="1" dirty="0">
              <a:solidFill>
                <a:srgbClr val="4D4D4D"/>
              </a:solidFill>
            </a:endParaRPr>
          </a:p>
          <a:p>
            <a:pPr algn="ctr"/>
            <a:r>
              <a:rPr lang="pt-BR" sz="2200" b="1" dirty="0"/>
              <a:t>Os critérios para cada nível refletem progressivamente uma cobertura mais ampla da Estrutura de Relatórios da GRI (Diretrizes e Suplementos). </a:t>
            </a:r>
          </a:p>
          <a:p>
            <a:pPr algn="ctr"/>
            <a:endParaRPr lang="pt-BR" sz="900" b="1" dirty="0"/>
          </a:p>
          <a:p>
            <a:pPr algn="ctr"/>
            <a:r>
              <a:rPr lang="pt-BR" sz="2200" b="1" dirty="0">
                <a:solidFill>
                  <a:srgbClr val="4D4D4D"/>
                </a:solidFill>
              </a:rPr>
              <a:t>É preciso declarar o nível de relatório atingido.</a:t>
            </a:r>
          </a:p>
          <a:p>
            <a:pPr algn="ctr"/>
            <a:endParaRPr lang="pt-BR" sz="800" b="1" dirty="0">
              <a:solidFill>
                <a:srgbClr val="4D4D4D"/>
              </a:solidFill>
            </a:endParaRPr>
          </a:p>
          <a:p>
            <a:pPr algn="ctr"/>
            <a:r>
              <a:rPr lang="pt-BR" sz="2200" b="1" dirty="0"/>
              <a:t>A obtenção de um parecer externo e/ou de uma verificação da Secretaria da GRI a respeito da </a:t>
            </a:r>
            <a:r>
              <a:rPr lang="pt-BR" sz="2200" b="1" dirty="0" err="1"/>
              <a:t>autodeclaração</a:t>
            </a:r>
            <a:r>
              <a:rPr lang="pt-BR" sz="2200" b="1" dirty="0"/>
              <a:t> é opcional. </a:t>
            </a:r>
          </a:p>
          <a:p>
            <a:pPr eaLnBrk="0" hangingPunct="0"/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3172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2" y="1362522"/>
            <a:ext cx="9319741" cy="536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5219"/>
            <a:ext cx="5940152" cy="12013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r>
              <a:rPr lang="pt-BR" sz="2700" b="1" dirty="0">
                <a:solidFill>
                  <a:srgbClr val="003300"/>
                </a:solidFill>
              </a:rPr>
              <a:t>GRI – Níveis de Aplicação</a:t>
            </a:r>
          </a:p>
        </p:txBody>
      </p:sp>
    </p:spTree>
    <p:extLst>
      <p:ext uri="{BB962C8B-B14F-4D97-AF65-F5344CB8AC3E}">
        <p14:creationId xmlns:p14="http://schemas.microsoft.com/office/powerpoint/2010/main" val="2421951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9" b="27315"/>
          <a:stretch/>
        </p:blipFill>
        <p:spPr bwMode="auto">
          <a:xfrm>
            <a:off x="1000126" y="1570189"/>
            <a:ext cx="8484306" cy="33566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399480" y="574303"/>
            <a:ext cx="7258403" cy="60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ctr"/>
          <a:lstStyle/>
          <a:p>
            <a:pPr algn="ctr"/>
            <a:r>
              <a:rPr lang="pt-BR" sz="3100" b="1" dirty="0">
                <a:solidFill>
                  <a:srgbClr val="003300"/>
                </a:solidFill>
              </a:rPr>
              <a:t>GRI – Níveis de Aplicação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91568" y="5106938"/>
            <a:ext cx="8136904" cy="181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ctr"/>
          <a:lstStyle/>
          <a:p>
            <a:pPr algn="ctr"/>
            <a:r>
              <a:rPr lang="pt-BR" sz="2800" b="1" dirty="0" smtClean="0">
                <a:solidFill>
                  <a:srgbClr val="003300"/>
                </a:solidFill>
              </a:rPr>
              <a:t>Os selos estão disponíveis para </a:t>
            </a:r>
            <a:r>
              <a:rPr lang="pt-BR" sz="2800" b="1" i="1" dirty="0" smtClean="0">
                <a:solidFill>
                  <a:srgbClr val="003300"/>
                </a:solidFill>
              </a:rPr>
              <a:t>download </a:t>
            </a:r>
            <a:r>
              <a:rPr lang="pt-BR" sz="2800" b="1" dirty="0" smtClean="0">
                <a:solidFill>
                  <a:srgbClr val="003300"/>
                </a:solidFill>
              </a:rPr>
              <a:t>no site da GRI, para obter o selo GRI CHECKED é necessário enviar o relatório para a GRI.</a:t>
            </a:r>
            <a:endParaRPr lang="pt-BR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456" y="210394"/>
            <a:ext cx="6804248" cy="1201319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Principais </a:t>
            </a:r>
            <a:r>
              <a:rPr lang="pt-BR" sz="2800" b="1" dirty="0">
                <a:solidFill>
                  <a:schemeClr val="tx2"/>
                </a:solidFill>
              </a:rPr>
              <a:t>críticas d</a:t>
            </a:r>
            <a:r>
              <a:rPr lang="pt-BR" sz="2800" b="1" dirty="0" smtClean="0">
                <a:solidFill>
                  <a:schemeClr val="tx2"/>
                </a:solidFill>
              </a:rPr>
              <a:t>as </a:t>
            </a:r>
            <a:r>
              <a:rPr lang="pt-BR" sz="2800" b="1" dirty="0">
                <a:solidFill>
                  <a:schemeClr val="tx2"/>
                </a:solidFill>
              </a:rPr>
              <a:t>empresas ao GRI</a:t>
            </a:r>
            <a:endParaRPr lang="es-ES_tradnl" sz="28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488" y="1578546"/>
            <a:ext cx="9144000" cy="50298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Relatórios são difíceis de produzir :</a:t>
            </a:r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Exigem </a:t>
            </a:r>
            <a:r>
              <a:rPr lang="pt-BR" dirty="0"/>
              <a:t>muito </a:t>
            </a:r>
            <a:r>
              <a:rPr lang="pt-BR" dirty="0" smtClean="0"/>
              <a:t>tempo para o relato</a:t>
            </a:r>
          </a:p>
          <a:p>
            <a:pPr>
              <a:buFontTx/>
              <a:buChar char="-"/>
            </a:pPr>
            <a:r>
              <a:rPr lang="pt-BR" dirty="0" smtClean="0"/>
              <a:t>Exigem equipes destinadas exclusivamente ao relatório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Porém, estas críticas amparam-se nas dificuldades das empresas em instituir um sistema de gestão das informações que alimentam indicadores, tendo a sustentabilidade verdadeiramente internalizada aos processos.</a:t>
            </a:r>
          </a:p>
          <a:p>
            <a:pPr>
              <a:buFontTx/>
              <a:buChar char="-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4899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5219"/>
            <a:ext cx="4644008" cy="769271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GRI – 4ª Geração</a:t>
            </a:r>
            <a:endParaRPr lang="es-ES_tradnl" sz="3200" b="1" dirty="0">
              <a:solidFill>
                <a:schemeClr val="tx2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331" y="858466"/>
            <a:ext cx="10099374" cy="6624736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endParaRPr lang="pt-BR" sz="80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t-BR" sz="9600" b="1" dirty="0" smtClean="0"/>
              <a:t>Com o objetivo de ampliar a adoção das Diretrizes </a:t>
            </a:r>
            <a:r>
              <a:rPr lang="pt-BR" sz="9600" b="1" dirty="0"/>
              <a:t>para Relatórios de Sustentabilidade </a:t>
            </a:r>
            <a:r>
              <a:rPr lang="pt-BR" sz="9600" b="1" dirty="0" smtClean="0"/>
              <a:t>, a GRI iniciou </a:t>
            </a:r>
            <a:r>
              <a:rPr lang="pt-BR" sz="9600" b="1" dirty="0"/>
              <a:t>em maio de 2011 o processo de elaboração </a:t>
            </a:r>
            <a:endParaRPr lang="pt-BR" sz="96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t-BR" sz="9600" b="1" dirty="0" smtClean="0"/>
              <a:t>da </a:t>
            </a:r>
            <a:r>
              <a:rPr lang="pt-BR" sz="9600" b="1" dirty="0"/>
              <a:t>nova geração da </a:t>
            </a:r>
            <a:r>
              <a:rPr lang="pt-BR" sz="9600" b="1" dirty="0" smtClean="0"/>
              <a:t>ferramenta - G4, lançada em março de 2013.</a:t>
            </a:r>
            <a:endParaRPr lang="pt-BR" sz="9600" b="1" dirty="0"/>
          </a:p>
          <a:p>
            <a:pPr marL="0" indent="0">
              <a:buNone/>
            </a:pPr>
            <a:r>
              <a:rPr lang="pt-BR" sz="9600" b="1" dirty="0"/>
              <a:t> </a:t>
            </a:r>
          </a:p>
          <a:p>
            <a:pPr marL="0" indent="0">
              <a:buNone/>
            </a:pPr>
            <a:r>
              <a:rPr lang="pt-BR" sz="9600" b="1" dirty="0" smtClean="0">
                <a:solidFill>
                  <a:schemeClr val="tx2"/>
                </a:solidFill>
              </a:rPr>
              <a:t>A versão “G4</a:t>
            </a:r>
            <a:r>
              <a:rPr lang="pt-BR" sz="9600" b="1" dirty="0">
                <a:solidFill>
                  <a:schemeClr val="tx2"/>
                </a:solidFill>
              </a:rPr>
              <a:t>” </a:t>
            </a:r>
            <a:r>
              <a:rPr lang="pt-BR" sz="9600" b="1" dirty="0" smtClean="0">
                <a:solidFill>
                  <a:schemeClr val="tx2"/>
                </a:solidFill>
              </a:rPr>
              <a:t>pretende:</a:t>
            </a:r>
          </a:p>
          <a:p>
            <a:pPr marL="0" indent="0">
              <a:buNone/>
            </a:pPr>
            <a:endParaRPr lang="pt-BR" sz="8000" b="1" dirty="0"/>
          </a:p>
          <a:p>
            <a:pPr marL="0" indent="0">
              <a:buNone/>
            </a:pPr>
            <a:r>
              <a:rPr lang="pt-BR" sz="8000" b="1" dirty="0"/>
              <a:t>- Ampliar o número de organizações relatoras;</a:t>
            </a:r>
          </a:p>
          <a:p>
            <a:pPr marL="0" indent="0">
              <a:buNone/>
            </a:pPr>
            <a:endParaRPr lang="pt-BR" sz="8000" b="1" dirty="0"/>
          </a:p>
          <a:p>
            <a:pPr marL="0" indent="0">
              <a:buNone/>
            </a:pPr>
            <a:r>
              <a:rPr lang="pt-BR" sz="8000" b="1" dirty="0" smtClean="0"/>
              <a:t>- Ser </a:t>
            </a:r>
            <a:r>
              <a:rPr lang="pt-BR" sz="8000" b="1" dirty="0"/>
              <a:t>mais fácil para os usuários, de iniciantes a </a:t>
            </a:r>
            <a:r>
              <a:rPr lang="pt-BR" sz="8000" b="1" dirty="0" smtClean="0"/>
              <a:t>avançados;</a:t>
            </a:r>
            <a:endParaRPr lang="pt-BR" sz="8000" b="1" dirty="0"/>
          </a:p>
          <a:p>
            <a:pPr marL="0" indent="0">
              <a:buNone/>
            </a:pPr>
            <a:endParaRPr lang="pt-BR" sz="8000" b="1" dirty="0"/>
          </a:p>
          <a:p>
            <a:pPr marL="0" indent="0">
              <a:buNone/>
            </a:pPr>
            <a:r>
              <a:rPr lang="pt-BR" sz="8000" b="1" dirty="0"/>
              <a:t>-  Melhorar a qualidade técnica, com definições mais claras e uniformidade de informações;</a:t>
            </a:r>
          </a:p>
          <a:p>
            <a:pPr marL="0" indent="0">
              <a:buNone/>
            </a:pPr>
            <a:r>
              <a:rPr lang="pt-BR" sz="8000" b="1" dirty="0"/>
              <a:t> </a:t>
            </a:r>
          </a:p>
          <a:p>
            <a:pPr marL="0" indent="0">
              <a:buNone/>
            </a:pPr>
            <a:r>
              <a:rPr lang="pt-BR" sz="8000" b="1" dirty="0"/>
              <a:t>-  Estar alinhada com outras estruturas de relatório;</a:t>
            </a:r>
          </a:p>
          <a:p>
            <a:pPr marL="0" indent="0">
              <a:buNone/>
            </a:pPr>
            <a:r>
              <a:rPr lang="pt-BR" sz="8000" b="1" dirty="0"/>
              <a:t> </a:t>
            </a:r>
          </a:p>
          <a:p>
            <a:pPr marL="0" indent="0">
              <a:buNone/>
            </a:pPr>
            <a:r>
              <a:rPr lang="pt-BR" sz="8000" b="1" dirty="0"/>
              <a:t>-  </a:t>
            </a:r>
            <a:r>
              <a:rPr lang="pt-BR" sz="8000" b="1" dirty="0" smtClean="0"/>
              <a:t>Aperfeiçoar o </a:t>
            </a:r>
            <a:r>
              <a:rPr lang="pt-BR" sz="8000" b="1" dirty="0"/>
              <a:t>princípio da </a:t>
            </a:r>
            <a:r>
              <a:rPr lang="pt-BR" sz="8000" b="1" dirty="0" smtClean="0"/>
              <a:t>materialidade e consequente credibilidade;</a:t>
            </a:r>
            <a:endParaRPr lang="pt-BR" sz="8000" b="1" dirty="0"/>
          </a:p>
          <a:p>
            <a:pPr marL="0" indent="0">
              <a:buNone/>
            </a:pPr>
            <a:r>
              <a:rPr lang="pt-BR" sz="8000" b="1" dirty="0"/>
              <a:t> </a:t>
            </a:r>
          </a:p>
          <a:p>
            <a:pPr marL="0" indent="0">
              <a:buNone/>
            </a:pPr>
            <a:r>
              <a:rPr lang="pt-BR" sz="8000" b="1" dirty="0" smtClean="0"/>
              <a:t>- Dar </a:t>
            </a:r>
            <a:r>
              <a:rPr lang="pt-BR" sz="8000" b="1" dirty="0"/>
              <a:t>apoio para melhorar o acesso a informações; </a:t>
            </a:r>
          </a:p>
          <a:p>
            <a:pPr marL="0" indent="0">
              <a:buNone/>
            </a:pPr>
            <a:endParaRPr lang="pt-BR" sz="8000" b="1" dirty="0"/>
          </a:p>
          <a:p>
            <a:pPr marL="0" indent="0">
              <a:buNone/>
            </a:pPr>
            <a:r>
              <a:rPr lang="pt-BR" sz="8000" b="1" dirty="0" smtClean="0"/>
              <a:t>- Alinhar terminologias </a:t>
            </a:r>
            <a:r>
              <a:rPr lang="pt-BR" sz="8000" b="1" dirty="0"/>
              <a:t>e referências </a:t>
            </a:r>
            <a:r>
              <a:rPr lang="pt-BR" sz="8000" b="1" dirty="0" smtClean="0"/>
              <a:t>globais.</a:t>
            </a:r>
            <a:endParaRPr lang="es-ES_tradnl" sz="8000" b="1" dirty="0"/>
          </a:p>
          <a:p>
            <a:pPr marL="0" indent="0">
              <a:buNone/>
            </a:pPr>
            <a:endParaRPr lang="pt-BR" sz="6200" dirty="0"/>
          </a:p>
          <a:p>
            <a:pPr marL="0" indent="0">
              <a:buNone/>
            </a:pPr>
            <a:endParaRPr lang="pt-BR" sz="6200" dirty="0"/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404113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472" y="138386"/>
            <a:ext cx="5436096" cy="769271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O que muda?</a:t>
            </a:r>
            <a:endParaRPr lang="es-ES_tradnl" sz="36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160878"/>
              </p:ext>
            </p:extLst>
          </p:nvPr>
        </p:nvGraphicFramePr>
        <p:xfrm>
          <a:off x="471488" y="1074490"/>
          <a:ext cx="9073008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349"/>
                <a:gridCol w="4672659"/>
              </a:tblGrid>
              <a:tr h="371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G3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G4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0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Indicadores de perfil: 42</a:t>
                      </a:r>
                      <a:endParaRPr lang="es-ES_tradnl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Indicadores de desempenho: </a:t>
                      </a:r>
                      <a:endParaRPr lang="es-ES_tradnl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79 indicadores de 34 aspectos</a:t>
                      </a:r>
                      <a:endParaRPr lang="es-ES_tradnl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Indicadores de perfil: 58 (+16)</a:t>
                      </a:r>
                      <a:endParaRPr lang="es-ES_tradnl" sz="1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Indicadores de desempenho:</a:t>
                      </a:r>
                      <a:endParaRPr lang="es-ES_tradnl" sz="1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91 indicadores (+12) de 46 aspectos (+12)</a:t>
                      </a:r>
                      <a:endParaRPr lang="es-ES_tradn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6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Consulta aos stakeholders e materialidade</a:t>
                      </a:r>
                      <a:endParaRPr lang="es-ES_tradnl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60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Consulta obrigatória a partir do nível B, sem diretriz específica.</a:t>
                      </a:r>
                      <a:endParaRPr lang="es-ES_tradnl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Materialidade definida a partir de consulta, por consequência, também sem diretriz.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Consulta aos </a:t>
                      </a:r>
                      <a:r>
                        <a:rPr lang="pt-BR" sz="1800" b="1" dirty="0" err="1">
                          <a:effectLst/>
                        </a:rPr>
                        <a:t>stakeholders</a:t>
                      </a:r>
                      <a:r>
                        <a:rPr lang="pt-BR" sz="1800" b="1" dirty="0">
                          <a:effectLst/>
                        </a:rPr>
                        <a:t> e definição de materialidade obrigatória para os dois níveis.</a:t>
                      </a:r>
                      <a:endParaRPr lang="es-ES_tradn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6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Níveis de aplicação das diretrizes</a:t>
                      </a:r>
                      <a:endParaRPr lang="es-ES_trad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60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A, B ou C</a:t>
                      </a:r>
                      <a:endParaRPr lang="es-ES_tradnl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Abrangência dos indicadores</a:t>
                      </a:r>
                      <a:endParaRPr lang="es-ES_tradnl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Consulta aos </a:t>
                      </a:r>
                      <a:r>
                        <a:rPr lang="pt-BR" sz="1800" dirty="0" err="1">
                          <a:effectLst/>
                        </a:rPr>
                        <a:t>stakeholders</a:t>
                      </a:r>
                      <a:endParaRPr lang="es-ES_tradnl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Sinal de + junto ao nível</a:t>
                      </a:r>
                      <a:endParaRPr lang="es-ES_trad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CORE ou COMPREHENSIVE</a:t>
                      </a:r>
                      <a:endParaRPr lang="es-ES_tradnl" sz="1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(Essencial e Abrangente)</a:t>
                      </a:r>
                      <a:endParaRPr lang="es-ES_tradnl" sz="1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- Abrangência dos indicadores</a:t>
                      </a:r>
                      <a:endParaRPr lang="es-ES_tradnl" sz="1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- Integração da sustentabilidade à estratégia</a:t>
                      </a:r>
                      <a:endParaRPr lang="es-ES_tradn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307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5219"/>
            <a:ext cx="4932040" cy="98529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GRI – 4ª Geração</a:t>
            </a:r>
            <a:endParaRPr lang="es-ES_tradnl" sz="3600" b="1" dirty="0">
              <a:solidFill>
                <a:schemeClr val="tx2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11448" y="1362522"/>
            <a:ext cx="9468544" cy="548880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As Diretrizes G4 trazem como desafio a real incorporação da sustentabilidade às estratégias de negócios e processos, bem como a gestão de  </a:t>
            </a:r>
          </a:p>
          <a:p>
            <a:pPr marL="0" indent="0" algn="ctr">
              <a:buNone/>
            </a:pPr>
            <a:r>
              <a:rPr lang="pt-BR" dirty="0" smtClean="0"/>
              <a:t>Indicadores de forma interativa e transversal.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2991768" y="2010594"/>
            <a:ext cx="288032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DESAFIO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3255396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5219"/>
            <a:ext cx="4499992" cy="697263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Níveis G4</a:t>
            </a:r>
            <a:endParaRPr lang="es-ES_tradnl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936571"/>
              </p:ext>
            </p:extLst>
          </p:nvPr>
        </p:nvGraphicFramePr>
        <p:xfrm>
          <a:off x="687512" y="1218506"/>
          <a:ext cx="8856984" cy="3384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3384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CORE </a:t>
                      </a:r>
                      <a:r>
                        <a:rPr lang="pt-BR" sz="2000" dirty="0" smtClean="0">
                          <a:effectLst/>
                        </a:rPr>
                        <a:t>– ESSENCIAL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- Indicadores </a:t>
                      </a:r>
                      <a:r>
                        <a:rPr lang="pt-BR" sz="2000" dirty="0">
                          <a:effectLst/>
                        </a:rPr>
                        <a:t>de perfil: 34</a:t>
                      </a:r>
                      <a:endParaRPr lang="es-ES_tradnl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es-ES_tradnl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Reportar o que é essencial</a:t>
                      </a:r>
                      <a:endParaRPr lang="es-ES_tradnl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es-ES_tradnl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Indicadores de desempenho: pelo menos um de cada aspecto material.</a:t>
                      </a:r>
                      <a:endParaRPr lang="es-ES_trad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COMPREHENSIVE </a:t>
                      </a:r>
                      <a:r>
                        <a:rPr lang="pt-BR" sz="2000" dirty="0" smtClean="0">
                          <a:effectLst/>
                        </a:rPr>
                        <a:t>– ABRANGENTE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- Indicadores </a:t>
                      </a:r>
                      <a:r>
                        <a:rPr lang="pt-BR" sz="2000" dirty="0">
                          <a:effectLst/>
                        </a:rPr>
                        <a:t>de perfil: 58</a:t>
                      </a:r>
                      <a:endParaRPr lang="es-ES_tradnl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es-ES_tradnl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Maior abertura de informações</a:t>
                      </a:r>
                      <a:endParaRPr lang="es-ES_tradnl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es-ES_tradnl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 Indicadores de desempenho: todos os indicadores dos aspectos materiais.</a:t>
                      </a:r>
                      <a:endParaRPr lang="es-ES_trad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2006" y="5250953"/>
            <a:ext cx="10016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- </a:t>
            </a:r>
            <a:r>
              <a:rPr lang="pt-BR" sz="2000" b="1" dirty="0" smtClean="0"/>
              <a:t>A adesão </a:t>
            </a:r>
            <a:r>
              <a:rPr lang="pt-BR" sz="2000" b="1" dirty="0"/>
              <a:t>à G4 </a:t>
            </a:r>
            <a:r>
              <a:rPr lang="pt-BR" sz="2000" b="1" dirty="0" smtClean="0"/>
              <a:t>é obrigatória </a:t>
            </a:r>
            <a:r>
              <a:rPr lang="pt-BR" sz="2000" b="1" dirty="0"/>
              <a:t>até 2015 e qualquer nível de adesão deve ser submetido à GRI.</a:t>
            </a:r>
          </a:p>
          <a:p>
            <a:r>
              <a:rPr lang="pt-BR" sz="2000" b="1" dirty="0"/>
              <a:t>- </a:t>
            </a:r>
            <a:r>
              <a:rPr lang="pt-BR" sz="2000" b="1" dirty="0" smtClean="0"/>
              <a:t>Lançamento da G4 no Brasil: Workshops </a:t>
            </a:r>
            <a:r>
              <a:rPr lang="pt-BR" sz="2000" b="1" dirty="0"/>
              <a:t>regionais da GRI </a:t>
            </a:r>
            <a:r>
              <a:rPr lang="pt-BR" sz="2000" b="1" dirty="0" smtClean="0"/>
              <a:t>a </a:t>
            </a:r>
            <a:r>
              <a:rPr lang="pt-BR" sz="2000" b="1" dirty="0"/>
              <a:t>partir de </a:t>
            </a:r>
            <a:r>
              <a:rPr lang="pt-BR" sz="2000" b="1" dirty="0" smtClean="0"/>
              <a:t>julho de 2013.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15786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Text Box 2"/>
          <p:cNvSpPr txBox="1">
            <a:spLocks noChangeArrowheads="1"/>
          </p:cNvSpPr>
          <p:nvPr/>
        </p:nvSpPr>
        <p:spPr bwMode="auto">
          <a:xfrm>
            <a:off x="179799" y="2082602"/>
            <a:ext cx="9840736" cy="45069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29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>
            <a:defPPr>
              <a:defRPr lang="pt-BR"/>
            </a:defPPr>
            <a:lvl1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sz="2700" b="1"/>
            </a:lvl1pPr>
          </a:lstStyle>
          <a:p>
            <a:r>
              <a:rPr lang="pt-BR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/>
              <a:t> São instrumentos econômicos, fiscais, administrativos e regulamentadores</a:t>
            </a:r>
            <a:r>
              <a:rPr lang="pt-BR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pt-BR" sz="16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Possuem critérios essenciais convergentes</a:t>
            </a:r>
            <a:r>
              <a:rPr lang="pt-BR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pt-BR" sz="16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Contém aplicações obrigatórias (vigentes em dispositivos legais</a:t>
            </a:r>
            <a:r>
              <a:rPr lang="pt-BR" sz="2400" dirty="0" smtClean="0"/>
              <a:t>);</a:t>
            </a:r>
          </a:p>
          <a:p>
            <a:pPr>
              <a:buFont typeface="Arial" pitchFamily="34" charset="0"/>
              <a:buChar char="•"/>
            </a:pPr>
            <a:endParaRPr lang="pt-BR" sz="16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Podem ser compatibilizados em Sistemas de Gestão Integrada</a:t>
            </a:r>
            <a:r>
              <a:rPr lang="pt-BR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pt-BR" sz="16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São </a:t>
            </a:r>
            <a:r>
              <a:rPr lang="pt-BR" sz="2400" dirty="0" smtClean="0"/>
              <a:t>auto regulações </a:t>
            </a:r>
            <a:r>
              <a:rPr lang="pt-BR" sz="2400" dirty="0"/>
              <a:t>certificáveis e não certificáveis; </a:t>
            </a:r>
            <a:endParaRPr lang="pt-BR" sz="2400" dirty="0" smtClean="0"/>
          </a:p>
          <a:p>
            <a:pPr>
              <a:buFont typeface="Arial" pitchFamily="34" charset="0"/>
              <a:buChar char="•"/>
            </a:pPr>
            <a:endParaRPr lang="pt-BR" sz="16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Baseiam práticas de gestão em empresas de qualquer porte e setor</a:t>
            </a:r>
            <a:r>
              <a:rPr lang="pt-BR" dirty="0"/>
              <a:t>.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97347" name="Rectangle 3"/>
          <p:cNvSpPr>
            <a:spLocks noChangeArrowheads="1"/>
          </p:cNvSpPr>
          <p:nvPr/>
        </p:nvSpPr>
        <p:spPr bwMode="auto">
          <a:xfrm>
            <a:off x="0" y="1190127"/>
            <a:ext cx="10239376" cy="51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>
            <a:spAutoFit/>
          </a:bodyPr>
          <a:lstStyle/>
          <a:p>
            <a:pPr algn="ctr" eaLnBrk="0" hangingPunct="0">
              <a:defRPr/>
            </a:pPr>
            <a:r>
              <a:rPr lang="pt-BR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Mecanismos indutores e/ou Ferramentas de Gestão da RSE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4899" y="0"/>
            <a:ext cx="69204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b"/>
          <a:lstStyle/>
          <a:p>
            <a:pPr algn="ctr"/>
            <a:r>
              <a:rPr lang="pt-BR" sz="2700" b="1" dirty="0" smtClean="0">
                <a:solidFill>
                  <a:schemeClr val="tx2"/>
                </a:solidFill>
              </a:rPr>
              <a:t>Indicadores Ethos e </a:t>
            </a:r>
            <a:r>
              <a:rPr lang="pt-BR" sz="2700" b="1" dirty="0">
                <a:solidFill>
                  <a:schemeClr val="tx2"/>
                </a:solidFill>
              </a:rPr>
              <a:t>Global </a:t>
            </a:r>
            <a:r>
              <a:rPr lang="pt-BR" sz="2700" b="1" dirty="0" err="1">
                <a:solidFill>
                  <a:schemeClr val="tx2"/>
                </a:solidFill>
              </a:rPr>
              <a:t>Reporting</a:t>
            </a:r>
            <a:r>
              <a:rPr lang="pt-BR" sz="2700" b="1" dirty="0">
                <a:solidFill>
                  <a:schemeClr val="tx2"/>
                </a:solidFill>
              </a:rPr>
              <a:t> </a:t>
            </a:r>
            <a:r>
              <a:rPr lang="pt-BR" sz="2700" b="1" dirty="0" err="1" smtClean="0">
                <a:solidFill>
                  <a:schemeClr val="tx2"/>
                </a:solidFill>
              </a:rPr>
              <a:t>Initiative</a:t>
            </a:r>
            <a:endParaRPr lang="pt-BR" sz="27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3" y="1074490"/>
            <a:ext cx="8756212" cy="462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224016" y="6835130"/>
            <a:ext cx="460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In: GRI </a:t>
            </a:r>
            <a:r>
              <a:rPr lang="en-US" dirty="0"/>
              <a:t>Sustainability Reporting Statistics - 2011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148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4" y="1506538"/>
            <a:ext cx="8655289" cy="488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47" y="6907138"/>
            <a:ext cx="4664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4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0160000" cy="7621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8" tIns="50804" rIns="101608" bIns="50804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/>
          <a:srcRect l="1282" r="-1282"/>
          <a:stretch/>
        </p:blipFill>
        <p:spPr bwMode="auto">
          <a:xfrm>
            <a:off x="360381" y="642442"/>
            <a:ext cx="9633514" cy="601305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032" y="7087545"/>
            <a:ext cx="4664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3699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759520" y="1722563"/>
            <a:ext cx="8496944" cy="4248472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sz="3100" b="1" dirty="0">
                <a:solidFill>
                  <a:schemeClr val="tx2"/>
                </a:solidFill>
              </a:rPr>
              <a:t>Obrigada!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t-BR" sz="31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3100" b="1" dirty="0">
                <a:solidFill>
                  <a:schemeClr val="tx2"/>
                </a:solidFill>
              </a:rPr>
              <a:t>Renata Thereza Fagundes Cunha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3100" b="1" dirty="0" smtClean="0">
                <a:solidFill>
                  <a:schemeClr val="tx2"/>
                </a:solidFill>
              </a:rPr>
              <a:t>Renata.cunha@sesipr.org.br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3100" b="1" dirty="0" smtClean="0">
                <a:solidFill>
                  <a:schemeClr val="tx2"/>
                </a:solidFill>
              </a:rPr>
              <a:t>3271-9230</a:t>
            </a:r>
            <a:endParaRPr lang="pt-BR" sz="31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pt-BR" sz="31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pt-BR" sz="31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pt-BR" sz="3100" b="1" dirty="0"/>
          </a:p>
        </p:txBody>
      </p:sp>
    </p:spTree>
    <p:extLst>
      <p:ext uri="{BB962C8B-B14F-4D97-AF65-F5344CB8AC3E}">
        <p14:creationId xmlns:p14="http://schemas.microsoft.com/office/powerpoint/2010/main" val="10514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81258" y="4030860"/>
            <a:ext cx="9583208" cy="25140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29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>
            <a:defPPr>
              <a:defRPr lang="pt-BR"/>
            </a:defPPr>
            <a:lvl1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sz="2700" b="1"/>
            </a:lvl1pPr>
          </a:lstStyle>
          <a:p>
            <a:endParaRPr lang="pt-BR" dirty="0"/>
          </a:p>
          <a:p>
            <a:r>
              <a:rPr lang="pt-BR" sz="2400" dirty="0"/>
              <a:t>- Aperfeiçoamento contínuo da RSE;</a:t>
            </a:r>
          </a:p>
          <a:p>
            <a:endParaRPr lang="pt-BR" sz="2400" dirty="0"/>
          </a:p>
          <a:p>
            <a:r>
              <a:rPr lang="pt-BR" sz="2400" dirty="0"/>
              <a:t>- Práticas de sustentabilidade econômica, social e ambiental;</a:t>
            </a:r>
          </a:p>
          <a:p>
            <a:endParaRPr lang="pt-BR" sz="1800" dirty="0"/>
          </a:p>
          <a:p>
            <a:r>
              <a:rPr lang="pt-BR" sz="2400" dirty="0"/>
              <a:t>- Relacionamentos estratégicos com os </a:t>
            </a:r>
            <a:r>
              <a:rPr lang="pt-BR" sz="2400" dirty="0" err="1"/>
              <a:t>stakeholders</a:t>
            </a:r>
            <a:r>
              <a:rPr lang="pt-BR" sz="2400" dirty="0"/>
              <a:t> (funcionários, </a:t>
            </a:r>
          </a:p>
          <a:p>
            <a:r>
              <a:rPr lang="pt-BR" sz="2400" dirty="0"/>
              <a:t>comunidade, clientes, fornecedores, meio ambiente, governo e sociedade).</a:t>
            </a:r>
          </a:p>
          <a:p>
            <a:endParaRPr lang="pt-BR" sz="2400" dirty="0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9960" y="1164410"/>
            <a:ext cx="9921874" cy="520456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3241" tIns="46622" rIns="93241" bIns="46622" rtlCol="0" anchor="ctr">
            <a:normAutofit fontScale="90000"/>
          </a:bodyPr>
          <a:lstStyle/>
          <a:p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FERRAMENTAS DE GESTÃO DA RESPONSABILIDADE SOCIAL</a:t>
            </a:r>
            <a:b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</a:b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210404" y="1917748"/>
            <a:ext cx="555624" cy="453413"/>
          </a:xfrm>
          <a:prstGeom prst="rightArrow">
            <a:avLst>
              <a:gd name="adj1" fmla="val 50000"/>
              <a:gd name="adj2" fmla="val 42712"/>
            </a:avLst>
          </a:prstGeom>
          <a:solidFill>
            <a:srgbClr val="FF9900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pPr algn="ctr" eaLnBrk="0" hangingPunct="0"/>
            <a:endParaRPr lang="es-ES_tradnl" b="1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159376" y="1810128"/>
            <a:ext cx="3593041" cy="8009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29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>
            <a:defPPr>
              <a:defRPr lang="pt-BR"/>
            </a:defPPr>
            <a:lvl1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sz="2700" b="1"/>
            </a:lvl1pPr>
          </a:lstStyle>
          <a:p>
            <a:r>
              <a:rPr lang="pt-BR" sz="2400" dirty="0"/>
              <a:t>GUIAS para a implantação</a:t>
            </a:r>
          </a:p>
          <a:p>
            <a:r>
              <a:rPr lang="pt-BR" sz="2400" dirty="0"/>
              <a:t> de Processos Gerenciais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79098" y="2014781"/>
            <a:ext cx="3040944" cy="12349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29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>
            <a:defPPr>
              <a:defRPr lang="pt-BR"/>
            </a:defPPr>
            <a:lvl1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sz="2700" b="1"/>
            </a:lvl1pPr>
          </a:lstStyle>
          <a:p>
            <a:r>
              <a:rPr lang="pt-BR" dirty="0"/>
              <a:t> </a:t>
            </a:r>
          </a:p>
          <a:p>
            <a:endParaRPr lang="pt-BR" sz="1600" dirty="0"/>
          </a:p>
          <a:p>
            <a:r>
              <a:rPr lang="pt-BR" sz="2400" dirty="0"/>
              <a:t>Mecanismos indutores</a:t>
            </a:r>
          </a:p>
          <a:p>
            <a:r>
              <a:rPr lang="pt-BR" sz="2400" dirty="0"/>
              <a:t>INSTRUMENTOS</a:t>
            </a:r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169960" y="2803404"/>
            <a:ext cx="3601861" cy="88036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29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>
            <a:defPPr>
              <a:defRPr lang="pt-BR"/>
            </a:defPPr>
            <a:lvl1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sz="2700" b="1"/>
            </a:lvl1pPr>
          </a:lstStyle>
          <a:p>
            <a:r>
              <a:rPr lang="pt-BR" sz="2400" dirty="0"/>
              <a:t>Incorporação de estratégias</a:t>
            </a:r>
          </a:p>
          <a:p>
            <a:r>
              <a:rPr lang="pt-BR" sz="2400" dirty="0"/>
              <a:t>de negócio sustentáveis</a:t>
            </a:r>
          </a:p>
        </p:txBody>
      </p:sp>
      <p:sp>
        <p:nvSpPr>
          <p:cNvPr id="17416" name="AutoShape 4"/>
          <p:cNvSpPr>
            <a:spLocks noChangeArrowheads="1"/>
          </p:cNvSpPr>
          <p:nvPr/>
        </p:nvSpPr>
        <p:spPr bwMode="auto">
          <a:xfrm>
            <a:off x="4220987" y="2923374"/>
            <a:ext cx="555624" cy="453413"/>
          </a:xfrm>
          <a:prstGeom prst="rightArrow">
            <a:avLst>
              <a:gd name="adj1" fmla="val 50000"/>
              <a:gd name="adj2" fmla="val 42712"/>
            </a:avLst>
          </a:prstGeom>
          <a:solidFill>
            <a:srgbClr val="FF9900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pPr algn="ctr" eaLnBrk="0" hangingPunct="0"/>
            <a:endParaRPr lang="es-ES_tradnl" b="1"/>
          </a:p>
        </p:txBody>
      </p:sp>
      <p:sp>
        <p:nvSpPr>
          <p:cNvPr id="17417" name="AutoShape 4"/>
          <p:cNvSpPr>
            <a:spLocks noChangeArrowheads="1"/>
          </p:cNvSpPr>
          <p:nvPr/>
        </p:nvSpPr>
        <p:spPr bwMode="auto">
          <a:xfrm>
            <a:off x="30076" y="5085887"/>
            <a:ext cx="412750" cy="453413"/>
          </a:xfrm>
          <a:prstGeom prst="rightArrow">
            <a:avLst>
              <a:gd name="adj1" fmla="val 50000"/>
              <a:gd name="adj2" fmla="val 42847"/>
            </a:avLst>
          </a:prstGeom>
          <a:solidFill>
            <a:srgbClr val="FF9900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pPr algn="ctr" eaLnBrk="0" hangingPunct="0"/>
            <a:endParaRPr lang="es-ES_tradnl" b="1"/>
          </a:p>
        </p:txBody>
      </p:sp>
    </p:spTree>
    <p:extLst>
      <p:ext uri="{BB962C8B-B14F-4D97-AF65-F5344CB8AC3E}">
        <p14:creationId xmlns:p14="http://schemas.microsoft.com/office/powerpoint/2010/main" val="149389421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-24700"/>
            <a:ext cx="10160000" cy="76639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608" tIns="50804" rIns="101608" bIns="50804" anchor="ctr"/>
          <a:lstStyle/>
          <a:p>
            <a:endParaRPr lang="es-ES_tradnl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 rot="2499167">
            <a:off x="3143841" y="1368364"/>
            <a:ext cx="5647210" cy="506835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608" tIns="50804" rIns="101608" bIns="50804" anchor="ctr"/>
          <a:lstStyle/>
          <a:p>
            <a:endParaRPr lang="es-ES_tradnl"/>
          </a:p>
        </p:txBody>
      </p:sp>
      <p:pic>
        <p:nvPicPr>
          <p:cNvPr id="18436" name="Picture 4" descr="rc_ambient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28" y="4602882"/>
            <a:ext cx="1585114" cy="154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rc_comunidad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44" y="2031431"/>
            <a:ext cx="1503975" cy="140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rc_fornecedore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69" y="303362"/>
            <a:ext cx="1512168" cy="142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rc_pinterno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44" y="2031431"/>
            <a:ext cx="1585114" cy="131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rc_gov">
            <a:hlinkClick r:id="rId9" action="ppaction://hlinksldjump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34" y="4242842"/>
            <a:ext cx="1686238" cy="14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rc_valores">
            <a:hlinkClick r:id="rId11" action="ppaction://hlinksldjump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77" y="3185634"/>
            <a:ext cx="1669856" cy="14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rc_acionista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56" y="5899026"/>
            <a:ext cx="1295164" cy="15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197712" y="-39077"/>
            <a:ext cx="4639880" cy="1679404"/>
          </a:xfrm>
          <a:prstGeom prst="rightArrow">
            <a:avLst>
              <a:gd name="adj1" fmla="val 50000"/>
              <a:gd name="adj2" fmla="val 67668"/>
            </a:avLst>
          </a:prstGeom>
          <a:solidFill>
            <a:schemeClr val="accent5">
              <a:lumMod val="75000"/>
              <a:alpha val="30196"/>
            </a:schemeClr>
          </a:soli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pPr algn="ctr" eaLnBrk="0" hangingPunct="0"/>
            <a:r>
              <a:rPr lang="pt-BR" b="1"/>
              <a:t>FOCO</a:t>
            </a:r>
          </a:p>
          <a:p>
            <a:pPr algn="ctr" eaLnBrk="0" hangingPunct="0"/>
            <a:r>
              <a:rPr lang="pt-BR" b="1"/>
              <a:t>Boas Práticas de </a:t>
            </a:r>
          </a:p>
          <a:p>
            <a:pPr algn="ctr" eaLnBrk="0" hangingPunct="0"/>
            <a:r>
              <a:rPr lang="pt-BR" b="1"/>
              <a:t> Responsabilidade Social Empresarial</a:t>
            </a:r>
          </a:p>
        </p:txBody>
      </p:sp>
    </p:spTree>
    <p:extLst>
      <p:ext uri="{BB962C8B-B14F-4D97-AF65-F5344CB8AC3E}">
        <p14:creationId xmlns:p14="http://schemas.microsoft.com/office/powerpoint/2010/main" val="2070645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" y="426418"/>
            <a:ext cx="7168231" cy="720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INDICADORES ETHOS de Responsabilidade Social</a:t>
            </a:r>
          </a:p>
        </p:txBody>
      </p:sp>
      <p:sp>
        <p:nvSpPr>
          <p:cNvPr id="623623" name="Rectangle 7"/>
          <p:cNvSpPr>
            <a:spLocks noChangeArrowheads="1"/>
          </p:cNvSpPr>
          <p:nvPr/>
        </p:nvSpPr>
        <p:spPr bwMode="auto">
          <a:xfrm>
            <a:off x="615504" y="1578546"/>
            <a:ext cx="9057557" cy="495491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29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608" tIns="50804" rIns="101608" bIns="50804" anchor="ctr"/>
          <a:lstStyle/>
          <a:p>
            <a:pPr marL="177800" indent="-1778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pt-BR" sz="2500" b="1" dirty="0"/>
              <a:t>Instrumento de gestão estratégica: compreende normas, padrões,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500" b="1" dirty="0" smtClean="0"/>
              <a:t>   modelos </a:t>
            </a:r>
            <a:r>
              <a:rPr lang="pt-BR" sz="2500" b="1" dirty="0"/>
              <a:t>e indicadores;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pt-BR" sz="2500" b="1" dirty="0"/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pt-BR" sz="2500" b="1" dirty="0"/>
              <a:t>Sugere parâmetros para a empresa desenvolver a </a:t>
            </a:r>
            <a:r>
              <a:rPr lang="pt-BR" sz="2500" b="1" dirty="0" smtClean="0"/>
              <a:t>RSE</a:t>
            </a:r>
            <a:endParaRPr lang="pt-BR" sz="2500" b="1" dirty="0"/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pt-BR" sz="2500" b="1" dirty="0"/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pt-BR" sz="2500" b="1" dirty="0"/>
              <a:t>Promove o gerenciamento dos impactos sociais e ambientais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pt-BR" sz="2500" b="1" dirty="0"/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pt-BR" sz="2500" b="1" dirty="0"/>
              <a:t>Instrumento para </a:t>
            </a:r>
            <a:r>
              <a:rPr lang="pt-BR" sz="2500" b="1" dirty="0" smtClean="0"/>
              <a:t>auto avaliação </a:t>
            </a:r>
            <a:r>
              <a:rPr lang="pt-BR" sz="2500" b="1" dirty="0"/>
              <a:t>das práticas empresariais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pt-BR" sz="2500" b="1" dirty="0"/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pt-BR" sz="2500" b="1" dirty="0"/>
              <a:t>Ferramenta de gestão e planejamento.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sz="2500" b="1" dirty="0"/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1919663" y="6938521"/>
            <a:ext cx="7761111" cy="3180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>
            <a:spAutoFit/>
          </a:bodyPr>
          <a:lstStyle/>
          <a:p>
            <a:pPr algn="r" eaLnBrk="0" hangingPunct="0"/>
            <a:r>
              <a:rPr lang="pt-BR" sz="1400" dirty="0"/>
              <a:t>Instituto Ethos. </a:t>
            </a:r>
            <a:r>
              <a:rPr lang="pt-BR" sz="1400" b="1" dirty="0"/>
              <a:t>Indicadores Ethos de Responsabilidade Social.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6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247" y="944685"/>
            <a:ext cx="9681986" cy="800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2700" b="1" dirty="0" smtClean="0">
                <a:solidFill>
                  <a:srgbClr val="000066"/>
                </a:solidFill>
              </a:rPr>
              <a:t>Desenvolvidos </a:t>
            </a:r>
            <a:r>
              <a:rPr lang="pt-BR" sz="2700" b="1" dirty="0">
                <a:solidFill>
                  <a:srgbClr val="000066"/>
                </a:solidFill>
              </a:rPr>
              <a:t>em 2000, os Indicadores Ethos avaliam a RS </a:t>
            </a:r>
            <a:br>
              <a:rPr lang="pt-BR" sz="2700" b="1" dirty="0">
                <a:solidFill>
                  <a:srgbClr val="000066"/>
                </a:solidFill>
              </a:rPr>
            </a:br>
            <a:r>
              <a:rPr lang="pt-BR" sz="2700" b="1" dirty="0">
                <a:solidFill>
                  <a:srgbClr val="000066"/>
                </a:solidFill>
              </a:rPr>
              <a:t>enquanto um “jeito de fazer negócios”, a partir de 7 temas:</a:t>
            </a:r>
            <a:br>
              <a:rPr lang="pt-BR" sz="2700" b="1" dirty="0">
                <a:solidFill>
                  <a:srgbClr val="000066"/>
                </a:solidFill>
              </a:rPr>
            </a:br>
            <a:endParaRPr lang="pt-BR" sz="2700" b="1" dirty="0">
              <a:solidFill>
                <a:srgbClr val="000066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71488" y="1722562"/>
            <a:ext cx="6679848" cy="384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 anchor="ctr"/>
          <a:lstStyle/>
          <a:p>
            <a:pPr marL="897892" lvl="2" indent="-296357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2200" dirty="0">
                <a:solidFill>
                  <a:srgbClr val="006600"/>
                </a:solidFill>
                <a:latin typeface="Trebuchet MS" pitchFamily="34" charset="0"/>
              </a:rPr>
              <a:t>Valores, Transparência e Governança</a:t>
            </a:r>
          </a:p>
          <a:p>
            <a:pPr marL="897892" lvl="2" indent="-296357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2200" dirty="0">
                <a:solidFill>
                  <a:srgbClr val="003300"/>
                </a:solidFill>
                <a:latin typeface="Trebuchet MS" pitchFamily="34" charset="0"/>
              </a:rPr>
              <a:t>Público Interno</a:t>
            </a:r>
          </a:p>
          <a:p>
            <a:pPr marL="897892" lvl="2" indent="-296357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2200" dirty="0">
                <a:solidFill>
                  <a:srgbClr val="006600"/>
                </a:solidFill>
                <a:latin typeface="Trebuchet MS" pitchFamily="34" charset="0"/>
              </a:rPr>
              <a:t>Meio Ambiente</a:t>
            </a:r>
          </a:p>
          <a:p>
            <a:pPr marL="897892" lvl="2" indent="-296357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2200" dirty="0">
                <a:solidFill>
                  <a:srgbClr val="003300"/>
                </a:solidFill>
                <a:latin typeface="Trebuchet MS" pitchFamily="34" charset="0"/>
              </a:rPr>
              <a:t>Consumidores e Clientes</a:t>
            </a:r>
          </a:p>
          <a:p>
            <a:pPr marL="897892" lvl="2" indent="-296357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2200" dirty="0">
                <a:solidFill>
                  <a:srgbClr val="006600"/>
                </a:solidFill>
                <a:latin typeface="Trebuchet MS" pitchFamily="34" charset="0"/>
              </a:rPr>
              <a:t>Fornecedores</a:t>
            </a:r>
          </a:p>
          <a:p>
            <a:pPr marL="897892" lvl="2" indent="-296357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2200" dirty="0">
                <a:solidFill>
                  <a:srgbClr val="003300"/>
                </a:solidFill>
                <a:latin typeface="Trebuchet MS" pitchFamily="34" charset="0"/>
              </a:rPr>
              <a:t>Comunidade</a:t>
            </a:r>
          </a:p>
          <a:p>
            <a:pPr marL="897892" lvl="2" indent="-296357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2200" dirty="0">
                <a:solidFill>
                  <a:srgbClr val="006600"/>
                </a:solidFill>
                <a:latin typeface="Trebuchet MS" pitchFamily="34" charset="0"/>
              </a:rPr>
              <a:t>Governo e Sociedade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615504" y="5718838"/>
            <a:ext cx="9121069" cy="157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608" tIns="50804" rIns="101608" bIns="50804">
            <a:spAutoFit/>
          </a:bodyPr>
          <a:lstStyle/>
          <a:p>
            <a:pPr eaLnBrk="0" hangingPunct="0">
              <a:tabLst>
                <a:tab pos="405727" algn="l"/>
                <a:tab pos="490400" algn="l"/>
                <a:tab pos="592714" algn="l"/>
              </a:tabLst>
            </a:pPr>
            <a:r>
              <a:rPr lang="pt-BR" b="1" dirty="0">
                <a:latin typeface="Verdana" pitchFamily="34" charset="0"/>
              </a:rPr>
              <a:t>7 temas abordados por meio de três tipos de indicadores:</a:t>
            </a:r>
          </a:p>
          <a:p>
            <a:pPr eaLnBrk="0" hangingPunct="0">
              <a:tabLst>
                <a:tab pos="405727" algn="l"/>
                <a:tab pos="490400" algn="l"/>
                <a:tab pos="592714" algn="l"/>
              </a:tabLst>
            </a:pPr>
            <a:endParaRPr lang="pt-BR" sz="1000" b="1" dirty="0">
              <a:latin typeface="Verdana" pitchFamily="34" charset="0"/>
            </a:endParaRPr>
          </a:p>
          <a:p>
            <a:pPr lvl="2" eaLnBrk="0" hangingPunct="0">
              <a:buFontTx/>
              <a:buChar char="•"/>
              <a:tabLst>
                <a:tab pos="405727" algn="l"/>
                <a:tab pos="490400" algn="l"/>
                <a:tab pos="592714" algn="l"/>
              </a:tabLst>
            </a:pPr>
            <a:r>
              <a:rPr lang="pt-BR" sz="2200" dirty="0">
                <a:solidFill>
                  <a:srgbClr val="006600"/>
                </a:solidFill>
                <a:latin typeface="Trebuchet MS" pitchFamily="34" charset="0"/>
              </a:rPr>
              <a:t>  Profundidade</a:t>
            </a:r>
          </a:p>
          <a:p>
            <a:pPr lvl="2" eaLnBrk="0" hangingPunct="0">
              <a:buFontTx/>
              <a:buChar char="•"/>
              <a:tabLst>
                <a:tab pos="405727" algn="l"/>
                <a:tab pos="490400" algn="l"/>
                <a:tab pos="592714" algn="l"/>
              </a:tabLst>
            </a:pPr>
            <a:r>
              <a:rPr lang="pt-BR" sz="2200" dirty="0">
                <a:solidFill>
                  <a:srgbClr val="003300"/>
                </a:solidFill>
                <a:latin typeface="Trebuchet MS" pitchFamily="34" charset="0"/>
              </a:rPr>
              <a:t>  Binários</a:t>
            </a:r>
          </a:p>
          <a:p>
            <a:pPr lvl="2" eaLnBrk="0" hangingPunct="0">
              <a:buFontTx/>
              <a:buChar char="•"/>
              <a:tabLst>
                <a:tab pos="405727" algn="l"/>
                <a:tab pos="490400" algn="l"/>
                <a:tab pos="592714" algn="l"/>
              </a:tabLst>
            </a:pPr>
            <a:r>
              <a:rPr lang="pt-BR" sz="2200" dirty="0">
                <a:solidFill>
                  <a:srgbClr val="006600"/>
                </a:solidFill>
                <a:latin typeface="Trebuchet MS" pitchFamily="34" charset="0"/>
              </a:rPr>
              <a:t>  Quantitativos</a:t>
            </a:r>
          </a:p>
        </p:txBody>
      </p:sp>
    </p:spTree>
    <p:extLst>
      <p:ext uri="{BB962C8B-B14F-4D97-AF65-F5344CB8AC3E}">
        <p14:creationId xmlns:p14="http://schemas.microsoft.com/office/powerpoint/2010/main" val="22686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2747</Words>
  <Application>Microsoft Office PowerPoint</Application>
  <PresentationFormat>Personalizar</PresentationFormat>
  <Paragraphs>507</Paragraphs>
  <Slides>53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5" baseType="lpstr">
      <vt:lpstr>Tema do Office</vt:lpstr>
      <vt:lpstr>Foto do Photo Editor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FERRAMENTAS DE GESTÃO DA RESPONSABILIDADE SOCIAL </vt:lpstr>
      <vt:lpstr>Apresentação do PowerPoint</vt:lpstr>
      <vt:lpstr>INDICADORES ETHOS de Responsabilidade Social</vt:lpstr>
      <vt:lpstr>Desenvolvidos em 2000, os Indicadores Ethos avaliam a RS  enquanto um “jeito de fazer negócios”, a partir de 7 temas: </vt:lpstr>
      <vt:lpstr>INDICADORES ETHOS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Vantagens do modelo GRI </vt:lpstr>
      <vt:lpstr>Propósitos do GRI</vt:lpstr>
      <vt:lpstr>Apresentação do PowerPoint</vt:lpstr>
      <vt:lpstr>Princípios GRI (G3)</vt:lpstr>
      <vt:lpstr>Princípios GRI (G3)</vt:lpstr>
      <vt:lpstr>Princípios GRI (G3)</vt:lpstr>
      <vt:lpstr>Princípios GRI (G3)</vt:lpstr>
      <vt:lpstr>Princípios GRI (G3)</vt:lpstr>
      <vt:lpstr>GRI - Estrutura</vt:lpstr>
      <vt:lpstr>Indicadores</vt:lpstr>
      <vt:lpstr>Histórico – evolução dos Indicadores</vt:lpstr>
      <vt:lpstr>Vantagens dos Indicadores: Mostrar o valor intangível</vt:lpstr>
      <vt:lpstr>GRI Metodologia</vt:lpstr>
      <vt:lpstr>GRI - Dimensão econômica da sustentabilidade</vt:lpstr>
      <vt:lpstr>GRI- Dimensão Ambiental da sustentabilidade</vt:lpstr>
      <vt:lpstr>GRI- Dimensão Social da sustentabilidade</vt:lpstr>
      <vt:lpstr>Apresentação do PowerPoint</vt:lpstr>
      <vt:lpstr>Diretrizes e Indicadores</vt:lpstr>
      <vt:lpstr>Verificação (Assurance)</vt:lpstr>
      <vt:lpstr>Verificação</vt:lpstr>
      <vt:lpstr>Apresentação do PowerPoint</vt:lpstr>
      <vt:lpstr>GRI - Processos Integrados </vt:lpstr>
      <vt:lpstr>Metodologia de aplicação das Diretrizes GRI</vt:lpstr>
      <vt:lpstr>GRI – Níveis de Aplicação</vt:lpstr>
      <vt:lpstr>GRI – Níveis de Aplicação</vt:lpstr>
      <vt:lpstr>Apresentação do PowerPoint</vt:lpstr>
      <vt:lpstr>Principais críticas das empresas ao GRI</vt:lpstr>
      <vt:lpstr>GRI – 4ª Geração</vt:lpstr>
      <vt:lpstr>O que muda?</vt:lpstr>
      <vt:lpstr>GRI – 4ª Geração</vt:lpstr>
      <vt:lpstr>Níveis G4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Malinverni Kubiak</dc:creator>
  <cp:lastModifiedBy>Renata Thereza Fagundes Cunha</cp:lastModifiedBy>
  <cp:revision>215</cp:revision>
  <cp:lastPrinted>2013-08-21T19:49:51Z</cp:lastPrinted>
  <dcterms:created xsi:type="dcterms:W3CDTF">2012-04-11T11:26:33Z</dcterms:created>
  <dcterms:modified xsi:type="dcterms:W3CDTF">2013-08-21T20:41:07Z</dcterms:modified>
</cp:coreProperties>
</file>